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y="6858000" cx="12192000"/>
  <p:notesSz cx="6858000" cy="9144000"/>
  <p:embeddedFontLst>
    <p:embeddedFont>
      <p:font typeface="Quattrocento Sans"/>
      <p:regular r:id="rId31"/>
      <p:bold r:id="rId32"/>
      <p:italic r:id="rId33"/>
      <p:boldItalic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35" roundtripDataSignature="AMtx7mhMR49r5OFxs2TjiciEKKKUABao/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62BE7A0-8D88-4F08-B44D-517CE7092B52}">
  <a:tblStyle styleId="{F62BE7A0-8D88-4F08-B44D-517CE7092B52}" styleName="Table_0">
    <a:wholeTbl>
      <a:tcTxStyle b="off" i="off">
        <a:font>
          <a:latin typeface="Calibri"/>
          <a:ea typeface="Calibri"/>
          <a:cs typeface="Calibri"/>
        </a:font>
        <a:schemeClr val="dk1"/>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9525">
              <a:solidFill>
                <a:srgbClr val="000000">
                  <a:alpha val="0"/>
                </a:srgbClr>
              </a:solidFill>
              <a:prstDash val="solid"/>
              <a:round/>
              <a:headEnd len="sm" w="sm" type="none"/>
              <a:tailEnd len="sm" w="sm" type="none"/>
            </a:ln>
          </a:top>
          <a:bottom>
            <a:ln cap="flat" cmpd="sng" w="9525">
              <a:solidFill>
                <a:srgbClr val="000000">
                  <a:alpha val="0"/>
                </a:srgbClr>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QuattrocentoSans-regular.fntdata"/><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QuattrocentoSans-italic.fntdata"/><Relationship Id="rId10" Type="http://schemas.openxmlformats.org/officeDocument/2006/relationships/slide" Target="slides/slide5.xml"/><Relationship Id="rId32" Type="http://schemas.openxmlformats.org/officeDocument/2006/relationships/font" Target="fonts/QuattrocentoSans-bold.fntdata"/><Relationship Id="rId13" Type="http://schemas.openxmlformats.org/officeDocument/2006/relationships/slide" Target="slides/slide8.xml"/><Relationship Id="rId35" Type="http://customschemas.google.com/relationships/presentationmetadata" Target="metadata"/><Relationship Id="rId12" Type="http://schemas.openxmlformats.org/officeDocument/2006/relationships/slide" Target="slides/slide7.xml"/><Relationship Id="rId34" Type="http://schemas.openxmlformats.org/officeDocument/2006/relationships/font" Target="fonts/QuattrocentoSans-boldItalic.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va.gov/vetdata/veteran_population.asp" TargetMode="External"/><Relationship Id="rId3" Type="http://schemas.openxmlformats.org/officeDocument/2006/relationships/hyperlink" Target="https://www.statista.com/statistics/250329/number-of-us-veterans-by-state/"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ewsweek.com/america-map-states-most-veterans-1928863"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 name="Google Shape;86;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7" name="Google Shape;87;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Becca</a:t>
            </a:r>
            <a:endParaRPr/>
          </a:p>
          <a:p>
            <a:pPr indent="0" lvl="0" marL="0" rtl="0" algn="l">
              <a:lnSpc>
                <a:spcPct val="100000"/>
              </a:lnSpc>
              <a:spcBef>
                <a:spcPts val="0"/>
              </a:spcBef>
              <a:spcAft>
                <a:spcPts val="0"/>
              </a:spcAft>
              <a:buSzPts val="1400"/>
              <a:buNone/>
            </a:pPr>
            <a:r>
              <a:rPr lang="en-US"/>
              <a:t>The majority of veterans live in Texas, Florida, and California. </a:t>
            </a:r>
            <a:r>
              <a:rPr lang="en-US" u="sng">
                <a:solidFill>
                  <a:schemeClr val="hlink"/>
                </a:solidFill>
                <a:latin typeface="Quattrocento Sans"/>
                <a:ea typeface="Quattrocento Sans"/>
                <a:cs typeface="Quattrocento Sans"/>
                <a:sym typeface="Quattrocento Sans"/>
                <a:hlinkClick r:id="rId2"/>
              </a:rPr>
              <a:t>https://www.va.gov/vetdata/veteran_population.asp</a:t>
            </a:r>
            <a:r>
              <a:rPr lang="en-US">
                <a:latin typeface="Quattrocento Sans"/>
                <a:ea typeface="Quattrocento Sans"/>
                <a:cs typeface="Quattrocento Sans"/>
                <a:sym typeface="Quattrocento Sans"/>
              </a:rPr>
              <a:t> </a:t>
            </a:r>
            <a:endParaRPr/>
          </a:p>
          <a:p>
            <a:pPr indent="0" lvl="0" marL="0" rtl="0" algn="l">
              <a:lnSpc>
                <a:spcPct val="100000"/>
              </a:lnSpc>
              <a:spcBef>
                <a:spcPts val="0"/>
              </a:spcBef>
              <a:spcAft>
                <a:spcPts val="0"/>
              </a:spcAft>
              <a:buSzPts val="1400"/>
              <a:buNone/>
            </a:pPr>
            <a:r>
              <a:rPr lang="en-US" u="sng">
                <a:solidFill>
                  <a:schemeClr val="hlink"/>
                </a:solidFill>
                <a:latin typeface="Quattrocento Sans"/>
                <a:ea typeface="Quattrocento Sans"/>
                <a:cs typeface="Quattrocento Sans"/>
                <a:sym typeface="Quattrocento Sans"/>
                <a:hlinkClick r:id="rId3"/>
              </a:rPr>
              <a:t>https://www.statista.com/statistics/250329/number-of-us-veterans-by-state/</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We know from MilitaryOneSource reports that there are 1.2 dependents for every 1 AD service member, and roughly 900,000 children under the age of 18 with an AD parent. </a:t>
            </a:r>
            <a:endParaRPr/>
          </a:p>
          <a:p>
            <a:pPr indent="0" lvl="0" marL="0" rtl="0" algn="l">
              <a:lnSpc>
                <a:spcPct val="100000"/>
              </a:lnSpc>
              <a:spcBef>
                <a:spcPts val="0"/>
              </a:spcBef>
              <a:spcAft>
                <a:spcPts val="0"/>
              </a:spcAft>
              <a:buSzPts val="1400"/>
              <a:buNone/>
            </a:pPr>
            <a:r>
              <a:rPr lang="en-US"/>
              <a:t>https://demographics.militaryonesource.mil/chapter-2-geographic-location-usa/</a:t>
            </a:r>
            <a:endParaRPr/>
          </a:p>
        </p:txBody>
      </p:sp>
      <p:sp>
        <p:nvSpPr>
          <p:cNvPr id="272" name="Google Shape;272;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Becca</a:t>
            </a:r>
            <a:endParaRPr/>
          </a:p>
          <a:p>
            <a:pPr indent="0" lvl="0" marL="0" rtl="0" algn="l">
              <a:lnSpc>
                <a:spcPct val="100000"/>
              </a:lnSpc>
              <a:spcBef>
                <a:spcPts val="0"/>
              </a:spcBef>
              <a:spcAft>
                <a:spcPts val="0"/>
              </a:spcAft>
              <a:buSzPts val="1400"/>
              <a:buNone/>
            </a:pPr>
            <a:r>
              <a:rPr lang="en-US"/>
              <a:t>The majority of veterans live in Texas, Florida, and California.</a:t>
            </a:r>
            <a:r>
              <a:rPr lang="en-US" u="sng">
                <a:solidFill>
                  <a:schemeClr val="hlink"/>
                </a:solidFill>
                <a:hlinkClick r:id="rId2"/>
              </a:rPr>
              <a:t>https://www.newsweek.com/america-map-states-most-veterans-1928863</a:t>
            </a:r>
            <a:r>
              <a:rPr lang="en-US"/>
              <a:t> 1,525,7</a:t>
            </a:r>
            <a:endParaRPr/>
          </a:p>
        </p:txBody>
      </p:sp>
      <p:sp>
        <p:nvSpPr>
          <p:cNvPr id="287" name="Google Shape;287;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301" name="Google Shape;301;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lnSpc>
                <a:spcPct val="100000"/>
              </a:lnSpc>
              <a:spcBef>
                <a:spcPts val="0"/>
              </a:spcBef>
              <a:spcAft>
                <a:spcPts val="0"/>
              </a:spcAft>
              <a:buClr>
                <a:schemeClr val="dk1"/>
              </a:buClr>
              <a:buSzPts val="1200"/>
              <a:buFont typeface="Calibri"/>
              <a:buNone/>
            </a:pPr>
            <a:r>
              <a:rPr b="0" i="0" lang="en-US" sz="1200" u="none" cap="none" strike="noStrike">
                <a:solidFill>
                  <a:schemeClr val="dk1"/>
                </a:solidFill>
                <a:latin typeface="Calibri"/>
                <a:ea typeface="Calibri"/>
                <a:cs typeface="Calibri"/>
                <a:sym typeface="Calibri"/>
              </a:rPr>
              <a:t>07.04.2022</a:t>
            </a:r>
            <a:endParaRPr b="0" i="0" sz="1200" u="none" cap="none" strike="noStrike">
              <a:solidFill>
                <a:schemeClr val="dk1"/>
              </a:solidFill>
              <a:latin typeface="Calibri"/>
              <a:ea typeface="Calibri"/>
              <a:cs typeface="Calibri"/>
              <a:sym typeface="Calibri"/>
            </a:endParaRPr>
          </a:p>
        </p:txBody>
      </p:sp>
      <p:sp>
        <p:nvSpPr>
          <p:cNvPr id="302" name="Google Shape;302;p12: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3" name="Google Shape;303;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rPr lang="en-US"/>
              <a:t>Becca</a:t>
            </a:r>
            <a:endParaRPr/>
          </a:p>
          <a:p>
            <a:pPr indent="0" lvl="0" marL="0" rtl="0" algn="l">
              <a:lnSpc>
                <a:spcPct val="100000"/>
              </a:lnSpc>
              <a:spcBef>
                <a:spcPts val="0"/>
              </a:spcBef>
              <a:spcAft>
                <a:spcPts val="0"/>
              </a:spcAft>
              <a:buClr>
                <a:schemeClr val="dk1"/>
              </a:buClr>
              <a:buSzPts val="1200"/>
              <a:buFont typeface="Calibri"/>
              <a:buNone/>
            </a:pPr>
            <a:r>
              <a:rPr lang="en-US"/>
              <a:t>https://www.military.com/daily-news/2016/06/25/few-veterans-expelled-dont-ask-policy-seek-remedy.html</a:t>
            </a:r>
            <a:endParaRPr/>
          </a:p>
        </p:txBody>
      </p:sp>
      <p:sp>
        <p:nvSpPr>
          <p:cNvPr id="304" name="Google Shape;304;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305" name="Google Shape;305;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2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p1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314" name="Google Shape;314;p13: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1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322" name="Google Shape;322;p14: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1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rPr lang="en-US"/>
              <a:t>Becca</a:t>
            </a:r>
            <a:endParaRPr/>
          </a:p>
        </p:txBody>
      </p:sp>
      <p:sp>
        <p:nvSpPr>
          <p:cNvPr id="331" name="Google Shape;331;p15: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1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339" name="Google Shape;339;p16: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34a088846fd_1_111:notes"/>
          <p:cNvSpPr txBox="1"/>
          <p:nvPr>
            <p:ph idx="1" type="body"/>
          </p:nvPr>
        </p:nvSpPr>
        <p:spPr>
          <a:xfrm>
            <a:off x="914400" y="3251200"/>
            <a:ext cx="7315200" cy="3081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347" name="Google Shape;347;g34a088846fd_1_111:notes"/>
          <p:cNvSpPr/>
          <p:nvPr>
            <p:ph idx="2" type="sldImg"/>
          </p:nvPr>
        </p:nvSpPr>
        <p:spPr>
          <a:xfrm>
            <a:off x="2290763" y="512763"/>
            <a:ext cx="4562400" cy="2567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p18:notes"/>
          <p:cNvSpPr txBox="1"/>
          <p:nvPr>
            <p:ph idx="1" type="body"/>
          </p:nvPr>
        </p:nvSpPr>
        <p:spPr>
          <a:xfrm>
            <a:off x="914400" y="3251200"/>
            <a:ext cx="7315200" cy="3081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356" name="Google Shape;356;p18:notes"/>
          <p:cNvSpPr/>
          <p:nvPr>
            <p:ph idx="2" type="sldImg"/>
          </p:nvPr>
        </p:nvSpPr>
        <p:spPr>
          <a:xfrm>
            <a:off x="2290763" y="512763"/>
            <a:ext cx="4562400" cy="2567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p1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364" name="Google Shape;364;p19: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 name="Google Shape;93;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ctr">
              <a:lnSpc>
                <a:spcPct val="187500"/>
              </a:lnSpc>
              <a:spcBef>
                <a:spcPts val="0"/>
              </a:spcBef>
              <a:spcAft>
                <a:spcPts val="0"/>
              </a:spcAft>
              <a:buSzPts val="1400"/>
              <a:buNone/>
            </a:pPr>
            <a:r>
              <a:t/>
            </a:r>
            <a:endParaRPr/>
          </a:p>
        </p:txBody>
      </p:sp>
      <p:sp>
        <p:nvSpPr>
          <p:cNvPr id="94" name="Google Shape;94;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p2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rPr lang="en-US"/>
              <a:t>Higher disability ratings – compensation protection </a:t>
            </a:r>
            <a:endParaRPr/>
          </a:p>
          <a:p>
            <a:pPr indent="0" lvl="0" marL="0" rtl="0" algn="l">
              <a:lnSpc>
                <a:spcPct val="100000"/>
              </a:lnSpc>
              <a:spcBef>
                <a:spcPts val="0"/>
              </a:spcBef>
              <a:spcAft>
                <a:spcPts val="0"/>
              </a:spcAft>
              <a:buClr>
                <a:schemeClr val="dk1"/>
              </a:buClr>
              <a:buSzPts val="1200"/>
              <a:buFont typeface="Calibri"/>
              <a:buNone/>
            </a:pPr>
            <a:r>
              <a:rPr lang="en-US"/>
              <a:t>Intake with LGBTQ identifying person – more mental health markers – no tools ot seek out for higher mental health markers – would impact their ratings</a:t>
            </a:r>
            <a:endParaRPr/>
          </a:p>
          <a:p>
            <a:pPr indent="0" lvl="0" marL="0" rtl="0" algn="l">
              <a:lnSpc>
                <a:spcPct val="100000"/>
              </a:lnSpc>
              <a:spcBef>
                <a:spcPts val="0"/>
              </a:spcBef>
              <a:spcAft>
                <a:spcPts val="0"/>
              </a:spcAft>
              <a:buClr>
                <a:schemeClr val="dk1"/>
              </a:buClr>
              <a:buSzPts val="1200"/>
              <a:buFont typeface="Calibri"/>
              <a:buNone/>
            </a:pPr>
            <a:r>
              <a:rPr lang="en-US"/>
              <a:t>Rights and entitlements are staying the same but since the data isn’t being collected then the attorneys need to be the conduits to make sure that’s being shared with VA</a:t>
            </a:r>
            <a:endParaRPr/>
          </a:p>
        </p:txBody>
      </p:sp>
      <p:sp>
        <p:nvSpPr>
          <p:cNvPr id="373" name="Google Shape;373;p20: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2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382" name="Google Shape;382;p21: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p2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391" name="Google Shape;391;p22: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p2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400" name="Google Shape;400;p23: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p2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409" name="Google Shape;409;p24: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6" name="Google Shape;416;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ctr">
              <a:lnSpc>
                <a:spcPct val="187500"/>
              </a:lnSpc>
              <a:spcBef>
                <a:spcPts val="0"/>
              </a:spcBef>
              <a:spcAft>
                <a:spcPts val="0"/>
              </a:spcAft>
              <a:buSzPts val="1400"/>
              <a:buNone/>
            </a:pPr>
            <a:r>
              <a:rPr lang="en-US"/>
              <a:t>(BS) - Do we want to change any of these statistics, or remove them from the presentation?</a:t>
            </a:r>
            <a:endParaRPr/>
          </a:p>
        </p:txBody>
      </p:sp>
      <p:sp>
        <p:nvSpPr>
          <p:cNvPr id="106" name="Google Shape;106;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4: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 name="Google Shape;115;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116" name="Google Shape;116;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4" name="Google Shape;144;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5" name="Google Shape;145;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6:notes"/>
          <p:cNvSpPr/>
          <p:nvPr>
            <p:ph idx="2"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9" name="Google Shape;159;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rPr lang="en-US"/>
              <a:t>May 2013: marriage license in NY but wasn’t recognized in OH – military policy recognized marriage certificate before DOMA overturned in 2015</a:t>
            </a:r>
            <a:endParaRPr/>
          </a:p>
        </p:txBody>
      </p:sp>
      <p:sp>
        <p:nvSpPr>
          <p:cNvPr id="160" name="Google Shape;160;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34a088846fd_1_0:notes"/>
          <p:cNvSpPr/>
          <p:nvPr>
            <p:ph idx="2" type="sldImg"/>
          </p:nvPr>
        </p:nvSpPr>
        <p:spPr>
          <a:xfrm>
            <a:off x="2290763" y="512763"/>
            <a:ext cx="4562400" cy="2567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g34a088846fd_1_0:notes"/>
          <p:cNvSpPr txBox="1"/>
          <p:nvPr>
            <p:ph idx="1" type="body"/>
          </p:nvPr>
        </p:nvSpPr>
        <p:spPr>
          <a:xfrm>
            <a:off x="914400" y="3251200"/>
            <a:ext cx="7315200" cy="3081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rPr lang="en-US"/>
              <a:t>May 2013: marriage license in NY but wasn’t recognized in OH – military policy recognized marriage certificate before DOMA overturned in 2015</a:t>
            </a:r>
            <a:endParaRPr/>
          </a:p>
        </p:txBody>
      </p:sp>
      <p:sp>
        <p:nvSpPr>
          <p:cNvPr id="193" name="Google Shape;193;g34a088846fd_1_0:notes"/>
          <p:cNvSpPr txBox="1"/>
          <p:nvPr>
            <p:ph idx="12" type="sldNum"/>
          </p:nvPr>
        </p:nvSpPr>
        <p:spPr>
          <a:xfrm>
            <a:off x="5180013" y="6502400"/>
            <a:ext cx="3962400" cy="3414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200"/>
              <a:buFont typeface="Calibri"/>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9" name="Google Shape;229;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56" name="Google Shape;256;p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lnSpc>
                <a:spcPct val="100000"/>
              </a:lnSpc>
              <a:spcBef>
                <a:spcPts val="0"/>
              </a:spcBef>
              <a:spcAft>
                <a:spcPts val="0"/>
              </a:spcAft>
              <a:buClr>
                <a:schemeClr val="dk1"/>
              </a:buClr>
              <a:buSzPts val="1200"/>
              <a:buFont typeface="Calibri"/>
              <a:buNone/>
            </a:pPr>
            <a:r>
              <a:rPr b="0" i="0" lang="en-US" sz="1200" u="none" cap="none" strike="noStrike">
                <a:solidFill>
                  <a:schemeClr val="dk1"/>
                </a:solidFill>
                <a:latin typeface="Calibri"/>
                <a:ea typeface="Calibri"/>
                <a:cs typeface="Calibri"/>
                <a:sym typeface="Calibri"/>
              </a:rPr>
              <a:t>07.04.2022</a:t>
            </a:r>
            <a:endParaRPr b="0" i="0" sz="1200" u="none" cap="none" strike="noStrike">
              <a:solidFill>
                <a:schemeClr val="dk1"/>
              </a:solidFill>
              <a:latin typeface="Calibri"/>
              <a:ea typeface="Calibri"/>
              <a:cs typeface="Calibri"/>
              <a:sym typeface="Calibri"/>
            </a:endParaRPr>
          </a:p>
        </p:txBody>
      </p:sp>
      <p:sp>
        <p:nvSpPr>
          <p:cNvPr id="257" name="Google Shape;257;p9:notes"/>
          <p:cNvSpPr/>
          <p:nvPr>
            <p:ph idx="3" type="sldImg"/>
          </p:nvPr>
        </p:nvSpPr>
        <p:spPr>
          <a:xfrm>
            <a:off x="2290763" y="512763"/>
            <a:ext cx="4562400" cy="2567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8" name="Google Shape;258;p9:notes"/>
          <p:cNvSpPr txBox="1"/>
          <p:nvPr>
            <p:ph idx="1" type="body"/>
          </p:nvPr>
        </p:nvSpPr>
        <p:spPr>
          <a:xfrm>
            <a:off x="914400" y="3251200"/>
            <a:ext cx="7315200" cy="3081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rgbClr val="000000"/>
              </a:buClr>
              <a:buSzPts val="1800"/>
              <a:buFont typeface="Calibri"/>
              <a:buNone/>
            </a:pPr>
            <a:r>
              <a:rPr b="0" i="0" lang="en-US" sz="1800" u="none" strike="noStrike">
                <a:solidFill>
                  <a:srgbClr val="000000"/>
                </a:solidFill>
                <a:latin typeface="Calibri"/>
                <a:ea typeface="Calibri"/>
                <a:cs typeface="Calibri"/>
                <a:sym typeface="Calibri"/>
              </a:rPr>
              <a:t>This data is derived from 2014 RAND Corporation research that administered and analyzed a revised DoD Health Related Behaviors Study (HRBS) of active-duty personnel, including those in the U.S. Air Force, Army, Marine Corps, Navy, and Coast Guard. These numbers are thought to be significantly underestimated as the data does not reflect those serving in the Reserves or National Guard and  it was collected just three years after the Don’t Ask, Don’t Tell (DADT) repeal during a time when openly transgender service members were still banned.</a:t>
            </a:r>
            <a:endParaRPr/>
          </a:p>
          <a:p>
            <a:pPr indent="0" lvl="0" marL="0" rtl="0" algn="l">
              <a:lnSpc>
                <a:spcPct val="100000"/>
              </a:lnSpc>
              <a:spcBef>
                <a:spcPts val="0"/>
              </a:spcBef>
              <a:spcAft>
                <a:spcPts val="0"/>
              </a:spcAft>
              <a:buClr>
                <a:schemeClr val="dk1"/>
              </a:buClr>
              <a:buSzPts val="1200"/>
              <a:buFont typeface="Calibri"/>
              <a:buNone/>
            </a:pPr>
            <a:r>
              <a:rPr lang="en-US"/>
              <a:t>https://www.military.com/daily-news/2016/06/25/few-veterans-expelled-dont-ask-policy-seek-remedy.html</a:t>
            </a:r>
            <a:endParaRPr/>
          </a:p>
        </p:txBody>
      </p:sp>
      <p:sp>
        <p:nvSpPr>
          <p:cNvPr id="259" name="Google Shape;259;p9:notes"/>
          <p:cNvSpPr txBox="1"/>
          <p:nvPr>
            <p:ph idx="11" type="ftr"/>
          </p:nvPr>
        </p:nvSpPr>
        <p:spPr>
          <a:xfrm>
            <a:off x="0" y="6502400"/>
            <a:ext cx="3962400" cy="3414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60" name="Google Shape;260;p9:notes"/>
          <p:cNvSpPr txBox="1"/>
          <p:nvPr>
            <p:ph idx="12" type="sldNum"/>
          </p:nvPr>
        </p:nvSpPr>
        <p:spPr>
          <a:xfrm>
            <a:off x="5180013" y="6502400"/>
            <a:ext cx="3962400" cy="3414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2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7"/>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27"/>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2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3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36"/>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3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37"/>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37"/>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3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3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2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2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2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 name="Shape 27"/>
        <p:cNvGrpSpPr/>
        <p:nvPr/>
      </p:nvGrpSpPr>
      <p:grpSpPr>
        <a:xfrm>
          <a:off x="0" y="0"/>
          <a:ext cx="0" cy="0"/>
          <a:chOff x="0" y="0"/>
          <a:chExt cx="0" cy="0"/>
        </a:xfrm>
      </p:grpSpPr>
      <p:sp>
        <p:nvSpPr>
          <p:cNvPr id="28" name="Google Shape;28;p2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2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30"/>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30"/>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3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3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3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31"/>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31"/>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3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3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32"/>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32"/>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7" name="Google Shape;47;p32"/>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32"/>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32"/>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3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3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3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3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3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34"/>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34"/>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3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35"/>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35"/>
          <p:cNvSpPr/>
          <p:nvPr>
            <p:ph idx="2" type="pic"/>
          </p:nvPr>
        </p:nvSpPr>
        <p:spPr>
          <a:xfrm>
            <a:off x="5183188" y="987425"/>
            <a:ext cx="6172200" cy="4873625"/>
          </a:xfrm>
          <a:prstGeom prst="rect">
            <a:avLst/>
          </a:prstGeom>
          <a:noFill/>
          <a:ln>
            <a:noFill/>
          </a:ln>
        </p:spPr>
      </p:sp>
      <p:sp>
        <p:nvSpPr>
          <p:cNvPr id="68" name="Google Shape;68;p35"/>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3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 name="Shape 9"/>
        <p:cNvGrpSpPr/>
        <p:nvPr/>
      </p:nvGrpSpPr>
      <p:grpSpPr>
        <a:xfrm>
          <a:off x="0" y="0"/>
          <a:ext cx="0" cy="0"/>
          <a:chOff x="0" y="0"/>
          <a:chExt cx="0" cy="0"/>
        </a:xfrm>
      </p:grpSpPr>
      <p:sp>
        <p:nvSpPr>
          <p:cNvPr id="10" name="Google Shape;10;p2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2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0.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0.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s://translegislation.com/"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4.jp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8.jp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1.jp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7.jp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4.jp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6.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3.jp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3.jp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3.jp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3.jp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3.jp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10" Type="http://schemas.openxmlformats.org/officeDocument/2006/relationships/hyperlink" Target="https://translifeline.org/hotline/" TargetMode="External"/><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6.jpg"/><Relationship Id="rId4" Type="http://schemas.openxmlformats.org/officeDocument/2006/relationships/image" Target="../media/image2.png"/><Relationship Id="rId9" Type="http://schemas.openxmlformats.org/officeDocument/2006/relationships/hyperlink" Target="https://modernmilitary.org/milpride-advocacy-and-support/" TargetMode="External"/><Relationship Id="rId5" Type="http://schemas.openxmlformats.org/officeDocument/2006/relationships/hyperlink" Target="https://modernmilitary.org/strong-communities/" TargetMode="External"/><Relationship Id="rId6" Type="http://schemas.openxmlformats.org/officeDocument/2006/relationships/hyperlink" Target="https://modernmilitary.org/strong-communities/" TargetMode="External"/><Relationship Id="rId7" Type="http://schemas.openxmlformats.org/officeDocument/2006/relationships/hyperlink" Target="https://modernmilitary.org/strong-communities/" TargetMode="External"/><Relationship Id="rId8" Type="http://schemas.openxmlformats.org/officeDocument/2006/relationships/hyperlink" Target="https://modernmilitary.org/strong-communities/" TargetMode="External"/></Relationships>
</file>

<file path=ppt/slides/_rels/slide24.xml.rels><?xml version="1.0" encoding="UTF-8" standalone="yes"?><Relationships xmlns="http://schemas.openxmlformats.org/package/2006/relationships"><Relationship Id="rId11" Type="http://schemas.openxmlformats.org/officeDocument/2006/relationships/hyperlink" Target="https://shop.modernmilitary.org/" TargetMode="External"/><Relationship Id="rId10" Type="http://schemas.openxmlformats.org/officeDocument/2006/relationships/hyperlink" Target="https://modernmilitary.org/programs/lgbtq-advocacy/" TargetMode="External"/><Relationship Id="rId13" Type="http://schemas.openxmlformats.org/officeDocument/2006/relationships/image" Target="../media/image22.png"/><Relationship Id="rId12" Type="http://schemas.openxmlformats.org/officeDocument/2006/relationships/hyperlink" Target="https://modernmilitary.org/volunteer/" TargetMode="External"/><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20.jpg"/><Relationship Id="rId4" Type="http://schemas.openxmlformats.org/officeDocument/2006/relationships/hyperlink" Target="https://www.classy.org/give/528915/#!/donation/checkout" TargetMode="External"/><Relationship Id="rId9" Type="http://schemas.openxmlformats.org/officeDocument/2006/relationships/hyperlink" Target="https://modernmilitary.org/report-an-incident/" TargetMode="External"/><Relationship Id="rId5" Type="http://schemas.openxmlformats.org/officeDocument/2006/relationships/hyperlink" Target="https://modernmilitary.us6.list-manage.com/subscribe?u=6ba3bca82f2464234c183780b&amp;id=030d1b065e" TargetMode="External"/><Relationship Id="rId6" Type="http://schemas.openxmlformats.org/officeDocument/2006/relationships/hyperlink" Target="https://modernmilitary.org/mmaa-updates/modern-military-magazine/" TargetMode="External"/><Relationship Id="rId7" Type="http://schemas.openxmlformats.org/officeDocument/2006/relationships/hyperlink" Target="https://modernmilitary.org/programs/lgbtq-advocacy/" TargetMode="External"/><Relationship Id="rId8" Type="http://schemas.openxmlformats.org/officeDocument/2006/relationships/hyperlink" Target="https://modernmilitary.org/programs/mmaa-chapters/" TargetMode="External"/></Relationships>
</file>

<file path=ppt/slides/_rels/slide25.xml.rels><?xml version="1.0" encoding="UTF-8" standalone="yes"?><Relationships xmlns="http://schemas.openxmlformats.org/package/2006/relationships"><Relationship Id="rId20" Type="http://schemas.openxmlformats.org/officeDocument/2006/relationships/hyperlink" Target="https://www.health.mil/Military-Health-Topics/Centers-of-Excellence/Psychological-Health-Center-of-Excellence/Clinicians-Corner-Blog/The-Impact-of-Stigma-on-Transgender-Service-Members-and-Readiness" TargetMode="External"/><Relationship Id="rId11" Type="http://schemas.openxmlformats.org/officeDocument/2006/relationships/hyperlink" Target="https://www.hrc.org/resources/glossary-of-terms?utm_source=GS&amp;utm_medium=AD&amp;utm_campaign=BPI-HRC-Grant&amp;utm_content=276004739490&amp;utm_term=gay%20rights&amp;gclid=Cj0KCQjw4dr0BRCxARIsAKUNjWTbIMNc7Uu9X9P9iCe2j6hDdsV8PT-XgJxtwAUWrnmW2H5ed9jZfpAaAkiqEALw_wcB" TargetMode="External"/><Relationship Id="rId22" Type="http://schemas.openxmlformats.org/officeDocument/2006/relationships/hyperlink" Target="https://translegislation.com/" TargetMode="External"/><Relationship Id="rId10" Type="http://schemas.openxmlformats.org/officeDocument/2006/relationships/hyperlink" Target="https://www.hrc.org/resources/glossary-of-terms?utm_source=GS&amp;utm_medium=AD&amp;utm_campaign=BPI-HRC-Grant&amp;utm_content=276004739490&amp;utm_term=gay%20rights&amp;gclid=Cj0KCQjw4dr0BRCxARIsAKUNjWTbIMNc7Uu9X9P9iCe2j6hDdsV8PT-XgJxtwAUWrnmW2H5ed9jZfpAaAkiqEALw_wcB" TargetMode="External"/><Relationship Id="rId21" Type="http://schemas.openxmlformats.org/officeDocument/2006/relationships/hyperlink" Target="https://www.health.mil/Military-Health-Topics/Centers-of-Excellence/Psychological-Health-Center-of-Excellence/Clinicians-Corner-Blog/The-Impact-of-Stigma-on-Transgender-Service-Members-and-Readiness" TargetMode="External"/><Relationship Id="rId13" Type="http://schemas.openxmlformats.org/officeDocument/2006/relationships/hyperlink" Target="https://lgbtqia.ucdavis.edu/educated/glossary" TargetMode="External"/><Relationship Id="rId12" Type="http://schemas.openxmlformats.org/officeDocument/2006/relationships/hyperlink" Target="https://www.bls.gov/cps/cpsaat48.htm" TargetMode="External"/><Relationship Id="rId23" Type="http://schemas.openxmlformats.org/officeDocument/2006/relationships/hyperlink" Target="https://www.ptsd.va.gov/professional/treat/specific/trauma_discrimination_lgbtq.asp" TargetMode="External"/><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19.jpg"/><Relationship Id="rId4" Type="http://schemas.openxmlformats.org/officeDocument/2006/relationships/hyperlink" Target="https://modernmilitary.org/report-an-incident/" TargetMode="External"/><Relationship Id="rId9" Type="http://schemas.openxmlformats.org/officeDocument/2006/relationships/hyperlink" Target="https://www.nbcnews.com/nbc-out/out-politics-and-policy/75-anti-lgbtq-bills-become-law-2023-rcna124250" TargetMode="External"/><Relationship Id="rId15" Type="http://schemas.openxmlformats.org/officeDocument/2006/relationships/hyperlink" Target="https://uwm.edu/lgbtrc/support/gender-pronouns/" TargetMode="External"/><Relationship Id="rId14" Type="http://schemas.openxmlformats.org/officeDocument/2006/relationships/hyperlink" Target="https://www.americanprogress.org/article/lgbtq-military-members-and-veterans-face-economic-housing-and-health-insecurities/#:~:text=LGBT%20veterans%20were%20more%20than,21%20percent%20and%209%20percent." TargetMode="External"/><Relationship Id="rId17" Type="http://schemas.openxmlformats.org/officeDocument/2006/relationships/hyperlink" Target="https://www.aclu.org/legislative-attacks-on-lgbtq-rights" TargetMode="External"/><Relationship Id="rId16" Type="http://schemas.openxmlformats.org/officeDocument/2006/relationships/hyperlink" Target="https://www.aclu.org/legislative-attacks-on-lgbtq-rights" TargetMode="External"/><Relationship Id="rId5" Type="http://schemas.openxmlformats.org/officeDocument/2006/relationships/hyperlink" Target="https://modernmilitary.org/freedom-to-serve-guide/" TargetMode="External"/><Relationship Id="rId19" Type="http://schemas.openxmlformats.org/officeDocument/2006/relationships/hyperlink" Target="https://scholarcommons.sc.edu/cgi/viewcontent.cgi?article=1576&amp;context=senior_theses" TargetMode="External"/><Relationship Id="rId6" Type="http://schemas.openxmlformats.org/officeDocument/2006/relationships/hyperlink" Target="https://modernmilitary.org/programs/lgbtq-advocacy/" TargetMode="External"/><Relationship Id="rId18" Type="http://schemas.openxmlformats.org/officeDocument/2006/relationships/hyperlink" Target="https://www.militaryonesource.mil/data-research-and-statistics/military-community-demographics/" TargetMode="External"/><Relationship Id="rId7" Type="http://schemas.openxmlformats.org/officeDocument/2006/relationships/hyperlink" Target="https://translegislation.com/" TargetMode="External"/><Relationship Id="rId8" Type="http://schemas.openxmlformats.org/officeDocument/2006/relationships/hyperlink" Target="https://journal-veterans-studies.org/articles/10.21061/jvs.v6i3.218"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3.jp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3.jpg"/><Relationship Id="rId4" Type="http://schemas.openxmlformats.org/officeDocument/2006/relationships/image" Target="../media/image6.jpg"/><Relationship Id="rId5" Type="http://schemas.openxmlformats.org/officeDocument/2006/relationships/image" Target="../media/image4.jpg"/><Relationship Id="rId6" Type="http://schemas.openxmlformats.org/officeDocument/2006/relationships/image" Target="../media/image5.png"/><Relationship Id="rId7" Type="http://schemas.openxmlformats.org/officeDocument/2006/relationships/image" Target="../media/image11.jpg"/><Relationship Id="rId8"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3.jp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3.jp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3.jp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1" Type="http://schemas.openxmlformats.org/officeDocument/2006/relationships/hyperlink" Target="https://en.wikisource.org/wiki/Executive_Order_14183" TargetMode="External"/><Relationship Id="rId10" Type="http://schemas.openxmlformats.org/officeDocument/2006/relationships/hyperlink" Target="https://en.wikisource.org/wiki/Executive_Order_14185" TargetMode="External"/><Relationship Id="rId13" Type="http://schemas.openxmlformats.org/officeDocument/2006/relationships/hyperlink" Target="https://en.wikisource.org/wiki/Executive_Order_14151" TargetMode="External"/><Relationship Id="rId12" Type="http://schemas.openxmlformats.org/officeDocument/2006/relationships/hyperlink" Target="https://en.wikisource.org/wiki/Executive_Order_14168" TargetMode="External"/><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3.jpg"/><Relationship Id="rId4" Type="http://schemas.openxmlformats.org/officeDocument/2006/relationships/image" Target="../media/image2.png"/><Relationship Id="rId9" Type="http://schemas.openxmlformats.org/officeDocument/2006/relationships/hyperlink" Target="https://en.wikisource.org/wiki/Executive_Order_14187" TargetMode="External"/><Relationship Id="rId15" Type="http://schemas.openxmlformats.org/officeDocument/2006/relationships/hyperlink" Target="https://en.wikisource.org/wiki/Executive_Order_14170" TargetMode="External"/><Relationship Id="rId14" Type="http://schemas.openxmlformats.org/officeDocument/2006/relationships/hyperlink" Target="https://en.wikisource.org/wiki/Executive_Order_14173" TargetMode="External"/><Relationship Id="rId5" Type="http://schemas.openxmlformats.org/officeDocument/2006/relationships/hyperlink" Target="https://en.wikisource.org/wiki/Executive_Order_14202" TargetMode="External"/><Relationship Id="rId6" Type="http://schemas.openxmlformats.org/officeDocument/2006/relationships/hyperlink" Target="https://en.wikisource.org/wiki/Executive_Order_14202" TargetMode="External"/><Relationship Id="rId7" Type="http://schemas.openxmlformats.org/officeDocument/2006/relationships/hyperlink" Target="https://en.wikisource.org/wiki/Executive_Order_14201" TargetMode="External"/><Relationship Id="rId8" Type="http://schemas.openxmlformats.org/officeDocument/2006/relationships/hyperlink" Target="https://en.wikisource.org/wiki/Executive_Order_14190"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5.jpg"/><Relationship Id="rId4" Type="http://schemas.openxmlformats.org/officeDocument/2006/relationships/image" Target="../media/image2.png"/><Relationship Id="rId5" Type="http://schemas.openxmlformats.org/officeDocument/2006/relationships/hyperlink" Target="https://news.gallup.com/poll/656708/lgbtq-identification-rises.aspx"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pic>
        <p:nvPicPr>
          <p:cNvPr id="89" name="Google Shape;89;p1" title="6254297.jpg"/>
          <p:cNvPicPr preferRelativeResize="0"/>
          <p:nvPr/>
        </p:nvPicPr>
        <p:blipFill rotWithShape="1">
          <a:blip r:embed="rId3">
            <a:alphaModFix amt="55000"/>
          </a:blip>
          <a:srcRect b="3550" l="1234" r="0" t="8093"/>
          <a:stretch/>
        </p:blipFill>
        <p:spPr>
          <a:xfrm>
            <a:off x="0" y="-886050"/>
            <a:ext cx="12192000" cy="7744050"/>
          </a:xfrm>
          <a:prstGeom prst="rect">
            <a:avLst/>
          </a:prstGeom>
          <a:noFill/>
          <a:ln>
            <a:noFill/>
          </a:ln>
        </p:spPr>
      </p:pic>
      <p:pic>
        <p:nvPicPr>
          <p:cNvPr id="90" name="Google Shape;90;p1" title="MMAA Circle Logo (1).png"/>
          <p:cNvPicPr preferRelativeResize="0"/>
          <p:nvPr/>
        </p:nvPicPr>
        <p:blipFill rotWithShape="1">
          <a:blip r:embed="rId4">
            <a:alphaModFix amt="79000"/>
          </a:blip>
          <a:srcRect b="0" l="0" r="0" t="0"/>
          <a:stretch/>
        </p:blipFill>
        <p:spPr>
          <a:xfrm>
            <a:off x="4487371" y="2283412"/>
            <a:ext cx="2619350" cy="26193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pic>
        <p:nvPicPr>
          <p:cNvPr id="274" name="Google Shape;274;p10"/>
          <p:cNvPicPr preferRelativeResize="0"/>
          <p:nvPr/>
        </p:nvPicPr>
        <p:blipFill rotWithShape="1">
          <a:blip r:embed="rId3">
            <a:alphaModFix/>
          </a:blip>
          <a:srcRect b="0" l="0" r="0" t="0"/>
          <a:stretch/>
        </p:blipFill>
        <p:spPr>
          <a:xfrm>
            <a:off x="1792938" y="427853"/>
            <a:ext cx="8798011" cy="5921738"/>
          </a:xfrm>
          <a:prstGeom prst="rect">
            <a:avLst/>
          </a:prstGeom>
          <a:noFill/>
          <a:ln>
            <a:noFill/>
          </a:ln>
        </p:spPr>
      </p:pic>
      <p:sp>
        <p:nvSpPr>
          <p:cNvPr id="275" name="Google Shape;275;p10"/>
          <p:cNvSpPr/>
          <p:nvPr/>
        </p:nvSpPr>
        <p:spPr>
          <a:xfrm>
            <a:off x="5840800" y="4975125"/>
            <a:ext cx="2089200" cy="690900"/>
          </a:xfrm>
          <a:custGeom>
            <a:rect b="b" l="l" r="r" t="t"/>
            <a:pathLst>
              <a:path extrusionOk="0" h="120000" w="120000">
                <a:moveTo>
                  <a:pt x="0" y="0"/>
                </a:moveTo>
                <a:lnTo>
                  <a:pt x="120000" y="0"/>
                </a:lnTo>
                <a:lnTo>
                  <a:pt x="120000" y="120000"/>
                </a:lnTo>
                <a:lnTo>
                  <a:pt x="0" y="120000"/>
                </a:lnTo>
                <a:close/>
              </a:path>
              <a:path extrusionOk="0" fill="none" h="120000" w="120000">
                <a:moveTo>
                  <a:pt x="2566" y="0"/>
                </a:moveTo>
                <a:close/>
              </a:path>
              <a:path extrusionOk="0" fill="none" h="120000" w="120000">
                <a:moveTo>
                  <a:pt x="2566" y="3089"/>
                </a:moveTo>
                <a:lnTo>
                  <a:pt x="-23998" y="-119118"/>
                </a:lnTo>
              </a:path>
            </a:pathLst>
          </a:custGeom>
          <a:no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US" sz="1250" u="none" cap="none" strike="noStrike">
                <a:solidFill>
                  <a:schemeClr val="dk1"/>
                </a:solidFill>
                <a:latin typeface="Calibri"/>
                <a:ea typeface="Calibri"/>
                <a:cs typeface="Calibri"/>
                <a:sym typeface="Calibri"/>
              </a:rPr>
              <a:t>9.9% of Active Duty Troops</a:t>
            </a:r>
            <a:endParaRPr b="0" i="0" sz="125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US" sz="1250" u="none" cap="none" strike="noStrike">
                <a:solidFill>
                  <a:schemeClr val="dk1"/>
                </a:solidFill>
                <a:latin typeface="Calibri"/>
                <a:ea typeface="Calibri"/>
                <a:cs typeface="Calibri"/>
                <a:sym typeface="Calibri"/>
              </a:rPr>
              <a:t>108,975 Service Members</a:t>
            </a:r>
            <a:endParaRPr b="0" i="0" sz="125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US" sz="1250" u="none" cap="none" strike="noStrike">
                <a:solidFill>
                  <a:schemeClr val="dk1"/>
                </a:solidFill>
                <a:latin typeface="Calibri"/>
                <a:ea typeface="Calibri"/>
                <a:cs typeface="Calibri"/>
                <a:sym typeface="Calibri"/>
              </a:rPr>
              <a:t>74 Anti-LGBTQ+ Bills</a:t>
            </a:r>
            <a:endParaRPr b="0" i="0" sz="1250" u="none" cap="none" strike="noStrike">
              <a:solidFill>
                <a:srgbClr val="000000"/>
              </a:solidFill>
              <a:latin typeface="Arial"/>
              <a:ea typeface="Arial"/>
              <a:cs typeface="Arial"/>
              <a:sym typeface="Arial"/>
            </a:endParaRPr>
          </a:p>
        </p:txBody>
      </p:sp>
      <p:sp>
        <p:nvSpPr>
          <p:cNvPr id="276" name="Google Shape;276;p10"/>
          <p:cNvSpPr/>
          <p:nvPr/>
        </p:nvSpPr>
        <p:spPr>
          <a:xfrm>
            <a:off x="152951" y="3653800"/>
            <a:ext cx="2089200" cy="690900"/>
          </a:xfrm>
          <a:custGeom>
            <a:rect b="b" l="l" r="r" t="t"/>
            <a:pathLst>
              <a:path extrusionOk="0" h="120000" w="120000">
                <a:moveTo>
                  <a:pt x="0" y="0"/>
                </a:moveTo>
                <a:lnTo>
                  <a:pt x="120000" y="0"/>
                </a:lnTo>
                <a:lnTo>
                  <a:pt x="120000" y="120000"/>
                </a:lnTo>
                <a:lnTo>
                  <a:pt x="0" y="120000"/>
                </a:lnTo>
                <a:close/>
              </a:path>
              <a:path extrusionOk="0" fill="none" h="120000" w="120000">
                <a:moveTo>
                  <a:pt x="2566" y="0"/>
                </a:moveTo>
                <a:close/>
              </a:path>
              <a:path extrusionOk="0" fill="none" h="120000" w="120000">
                <a:moveTo>
                  <a:pt x="2566" y="3089"/>
                </a:moveTo>
                <a:lnTo>
                  <a:pt x="116604" y="-134689"/>
                </a:lnTo>
              </a:path>
            </a:pathLst>
          </a:custGeom>
          <a:no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300"/>
              <a:buFont typeface="Arial"/>
              <a:buNone/>
            </a:pPr>
            <a:r>
              <a:rPr b="0" i="0" lang="en-US" sz="1250" u="none" cap="none" strike="noStrike">
                <a:solidFill>
                  <a:schemeClr val="dk1"/>
                </a:solidFill>
                <a:latin typeface="Calibri"/>
                <a:ea typeface="Calibri"/>
                <a:cs typeface="Calibri"/>
                <a:sym typeface="Calibri"/>
              </a:rPr>
              <a:t>14.1% of Active Duty Troops</a:t>
            </a:r>
            <a:endParaRPr b="0" i="0" sz="125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US" sz="1250" u="none" cap="none" strike="noStrike">
                <a:solidFill>
                  <a:schemeClr val="dk1"/>
                </a:solidFill>
                <a:latin typeface="Calibri"/>
                <a:ea typeface="Calibri"/>
                <a:cs typeface="Calibri"/>
                <a:sym typeface="Calibri"/>
              </a:rPr>
              <a:t>156,418 Service Members</a:t>
            </a:r>
            <a:endParaRPr b="0" i="0" sz="125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300"/>
              <a:buFont typeface="Arial"/>
              <a:buNone/>
            </a:pPr>
            <a:r>
              <a:rPr b="0" i="0" lang="en-US" sz="1250" u="none" cap="none" strike="noStrike">
                <a:solidFill>
                  <a:schemeClr val="dk1"/>
                </a:solidFill>
                <a:latin typeface="Calibri"/>
                <a:ea typeface="Calibri"/>
                <a:cs typeface="Calibri"/>
                <a:sym typeface="Calibri"/>
              </a:rPr>
              <a:t>5 Anti-LGBTQ+ Bills</a:t>
            </a:r>
            <a:endParaRPr b="0" i="0" sz="1250" u="none" cap="none" strike="noStrike">
              <a:solidFill>
                <a:schemeClr val="dk1"/>
              </a:solidFill>
              <a:latin typeface="Calibri"/>
              <a:ea typeface="Calibri"/>
              <a:cs typeface="Calibri"/>
              <a:sym typeface="Calibri"/>
            </a:endParaRPr>
          </a:p>
        </p:txBody>
      </p:sp>
      <p:sp>
        <p:nvSpPr>
          <p:cNvPr id="277" name="Google Shape;277;p10"/>
          <p:cNvSpPr/>
          <p:nvPr/>
        </p:nvSpPr>
        <p:spPr>
          <a:xfrm>
            <a:off x="9549025" y="797800"/>
            <a:ext cx="2040600" cy="690900"/>
          </a:xfrm>
          <a:custGeom>
            <a:rect b="b" l="l" r="r" t="t"/>
            <a:pathLst>
              <a:path extrusionOk="0" h="120000" w="120000">
                <a:moveTo>
                  <a:pt x="0" y="0"/>
                </a:moveTo>
                <a:lnTo>
                  <a:pt x="120000" y="0"/>
                </a:lnTo>
                <a:lnTo>
                  <a:pt x="120000" y="120000"/>
                </a:lnTo>
                <a:lnTo>
                  <a:pt x="0" y="120000"/>
                </a:lnTo>
                <a:close/>
              </a:path>
              <a:path extrusionOk="0" fill="none" h="120000" w="120000">
                <a:moveTo>
                  <a:pt x="2566" y="0"/>
                </a:moveTo>
                <a:close/>
              </a:path>
              <a:path extrusionOk="0" fill="none" h="120000" w="120000">
                <a:moveTo>
                  <a:pt x="2566" y="3089"/>
                </a:moveTo>
                <a:lnTo>
                  <a:pt x="-79639" y="369809"/>
                </a:lnTo>
              </a:path>
            </a:pathLst>
          </a:custGeom>
          <a:no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US" sz="1250" u="none" cap="none" strike="noStrike">
                <a:solidFill>
                  <a:schemeClr val="dk1"/>
                </a:solidFill>
                <a:latin typeface="Calibri"/>
                <a:ea typeface="Calibri"/>
                <a:cs typeface="Calibri"/>
                <a:sym typeface="Calibri"/>
              </a:rPr>
              <a:t>11.1% of Active Duty Troops</a:t>
            </a:r>
            <a:endParaRPr b="0" i="0" sz="125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US" sz="1250" u="none" cap="none" strike="noStrike">
                <a:solidFill>
                  <a:schemeClr val="dk1"/>
                </a:solidFill>
                <a:latin typeface="Calibri"/>
                <a:ea typeface="Calibri"/>
                <a:cs typeface="Calibri"/>
                <a:sym typeface="Calibri"/>
              </a:rPr>
              <a:t>122,799 Service Members</a:t>
            </a:r>
            <a:endParaRPr b="0" i="0" sz="125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US" sz="1250" u="none" cap="none" strike="noStrike">
                <a:solidFill>
                  <a:schemeClr val="dk1"/>
                </a:solidFill>
                <a:latin typeface="Calibri"/>
                <a:ea typeface="Calibri"/>
                <a:cs typeface="Calibri"/>
                <a:sym typeface="Calibri"/>
              </a:rPr>
              <a:t>17 Anti-LGBTQ+ Bills</a:t>
            </a:r>
            <a:endParaRPr b="0" i="0" sz="1250" u="none" cap="none" strike="noStrike">
              <a:solidFill>
                <a:srgbClr val="000000"/>
              </a:solidFill>
              <a:latin typeface="Arial"/>
              <a:ea typeface="Arial"/>
              <a:cs typeface="Arial"/>
              <a:sym typeface="Arial"/>
            </a:endParaRPr>
          </a:p>
        </p:txBody>
      </p:sp>
      <p:sp>
        <p:nvSpPr>
          <p:cNvPr id="278" name="Google Shape;278;p10"/>
          <p:cNvSpPr/>
          <p:nvPr/>
        </p:nvSpPr>
        <p:spPr>
          <a:xfrm>
            <a:off x="9524725" y="1627850"/>
            <a:ext cx="2089200" cy="768000"/>
          </a:xfrm>
          <a:custGeom>
            <a:rect b="b" l="l" r="r" t="t"/>
            <a:pathLst>
              <a:path extrusionOk="0" h="120000" w="120000">
                <a:moveTo>
                  <a:pt x="0" y="0"/>
                </a:moveTo>
                <a:lnTo>
                  <a:pt x="120000" y="0"/>
                </a:lnTo>
                <a:lnTo>
                  <a:pt x="120000" y="120000"/>
                </a:lnTo>
                <a:lnTo>
                  <a:pt x="0" y="120000"/>
                </a:lnTo>
                <a:close/>
              </a:path>
              <a:path extrusionOk="0" fill="none" h="120000" w="120000">
                <a:moveTo>
                  <a:pt x="2566" y="0"/>
                </a:moveTo>
                <a:close/>
              </a:path>
              <a:path extrusionOk="0" fill="none" h="120000" w="120000">
                <a:moveTo>
                  <a:pt x="2566" y="3089"/>
                </a:moveTo>
                <a:lnTo>
                  <a:pt x="-71878" y="291955"/>
                </a:lnTo>
              </a:path>
            </a:pathLst>
          </a:custGeom>
          <a:no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US" sz="1250" u="none" cap="none" strike="noStrike">
                <a:solidFill>
                  <a:schemeClr val="dk1"/>
                </a:solidFill>
                <a:latin typeface="Calibri"/>
                <a:ea typeface="Calibri"/>
                <a:cs typeface="Calibri"/>
                <a:sym typeface="Calibri"/>
              </a:rPr>
              <a:t>8.1% of Active Duty Troops</a:t>
            </a:r>
            <a:endParaRPr b="0" i="0" sz="125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US" sz="1250" u="none" cap="none" strike="noStrike">
                <a:solidFill>
                  <a:schemeClr val="dk1"/>
                </a:solidFill>
                <a:latin typeface="Calibri"/>
                <a:ea typeface="Calibri"/>
                <a:cs typeface="Calibri"/>
                <a:sym typeface="Calibri"/>
              </a:rPr>
              <a:t>89,414 Family Members</a:t>
            </a:r>
            <a:endParaRPr b="0" i="0" sz="125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200"/>
              <a:buFont typeface="Arial"/>
              <a:buNone/>
            </a:pPr>
            <a:r>
              <a:rPr b="0" i="0" lang="en-US" sz="1250" u="none" cap="none" strike="noStrike">
                <a:solidFill>
                  <a:schemeClr val="dk1"/>
                </a:solidFill>
                <a:latin typeface="Calibri"/>
                <a:ea typeface="Calibri"/>
                <a:cs typeface="Calibri"/>
                <a:sym typeface="Calibri"/>
              </a:rPr>
              <a:t>0 Anti-LGBTQ+ Bills in 2025, 17 since 2023</a:t>
            </a:r>
            <a:endParaRPr b="0" i="0" sz="1250" u="none" cap="none" strike="noStrike">
              <a:solidFill>
                <a:schemeClr val="dk1"/>
              </a:solidFill>
              <a:latin typeface="Calibri"/>
              <a:ea typeface="Calibri"/>
              <a:cs typeface="Calibri"/>
              <a:sym typeface="Calibri"/>
            </a:endParaRPr>
          </a:p>
        </p:txBody>
      </p:sp>
      <p:sp>
        <p:nvSpPr>
          <p:cNvPr id="279" name="Google Shape;279;p10"/>
          <p:cNvSpPr/>
          <p:nvPr/>
        </p:nvSpPr>
        <p:spPr>
          <a:xfrm>
            <a:off x="9631525" y="2629225"/>
            <a:ext cx="1958100" cy="690900"/>
          </a:xfrm>
          <a:custGeom>
            <a:rect b="b" l="l" r="r" t="t"/>
            <a:pathLst>
              <a:path extrusionOk="0" h="120000" w="120000">
                <a:moveTo>
                  <a:pt x="0" y="0"/>
                </a:moveTo>
                <a:lnTo>
                  <a:pt x="120000" y="0"/>
                </a:lnTo>
                <a:lnTo>
                  <a:pt x="120000" y="120000"/>
                </a:lnTo>
                <a:lnTo>
                  <a:pt x="0" y="120000"/>
                </a:lnTo>
                <a:close/>
              </a:path>
              <a:path extrusionOk="0" fill="none" h="120000" w="120000">
                <a:moveTo>
                  <a:pt x="2566" y="0"/>
                </a:moveTo>
                <a:close/>
              </a:path>
              <a:path extrusionOk="0" fill="none" h="120000" w="120000">
                <a:moveTo>
                  <a:pt x="2566" y="3089"/>
                </a:moveTo>
                <a:lnTo>
                  <a:pt x="-115117" y="270155"/>
                </a:lnTo>
              </a:path>
            </a:pathLst>
          </a:custGeom>
          <a:no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US" sz="1250" u="none" cap="none" strike="noStrike">
                <a:solidFill>
                  <a:schemeClr val="dk1"/>
                </a:solidFill>
                <a:latin typeface="Calibri"/>
                <a:ea typeface="Calibri"/>
                <a:cs typeface="Calibri"/>
                <a:sym typeface="Calibri"/>
              </a:rPr>
              <a:t>5.8% of Active Duty Troops</a:t>
            </a:r>
            <a:endParaRPr b="0" i="0" sz="125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US" sz="1250" u="none" cap="none" strike="noStrike">
                <a:solidFill>
                  <a:schemeClr val="dk1"/>
                </a:solidFill>
                <a:latin typeface="Calibri"/>
                <a:ea typeface="Calibri"/>
                <a:cs typeface="Calibri"/>
                <a:sym typeface="Calibri"/>
              </a:rPr>
              <a:t>64,574 Service Members</a:t>
            </a:r>
            <a:endParaRPr b="0" i="0" sz="125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200"/>
              <a:buFont typeface="Arial"/>
              <a:buNone/>
            </a:pPr>
            <a:r>
              <a:rPr b="0" i="0" lang="en-US" sz="1250" u="none" cap="none" strike="noStrike">
                <a:solidFill>
                  <a:schemeClr val="dk1"/>
                </a:solidFill>
                <a:latin typeface="Calibri"/>
                <a:ea typeface="Calibri"/>
                <a:cs typeface="Calibri"/>
                <a:sym typeface="Calibri"/>
              </a:rPr>
              <a:t>11 Anti-LGBTQ+ Bills</a:t>
            </a:r>
            <a:endParaRPr b="0" i="0" sz="1250" u="none" cap="none" strike="noStrike">
              <a:solidFill>
                <a:schemeClr val="dk1"/>
              </a:solidFill>
              <a:latin typeface="Calibri"/>
              <a:ea typeface="Calibri"/>
              <a:cs typeface="Calibri"/>
              <a:sym typeface="Calibri"/>
            </a:endParaRPr>
          </a:p>
        </p:txBody>
      </p:sp>
      <p:sp>
        <p:nvSpPr>
          <p:cNvPr id="280" name="Google Shape;280;p10"/>
          <p:cNvSpPr/>
          <p:nvPr/>
        </p:nvSpPr>
        <p:spPr>
          <a:xfrm>
            <a:off x="9744225" y="3458700"/>
            <a:ext cx="2143800" cy="690900"/>
          </a:xfrm>
          <a:custGeom>
            <a:rect b="b" l="l" r="r" t="t"/>
            <a:pathLst>
              <a:path extrusionOk="0" h="120000" w="120000">
                <a:moveTo>
                  <a:pt x="0" y="0"/>
                </a:moveTo>
                <a:lnTo>
                  <a:pt x="120000" y="0"/>
                </a:lnTo>
                <a:lnTo>
                  <a:pt x="120000" y="120000"/>
                </a:lnTo>
                <a:lnTo>
                  <a:pt x="0" y="120000"/>
                </a:lnTo>
                <a:close/>
              </a:path>
              <a:path extrusionOk="0" fill="none" h="120000" w="120000">
                <a:moveTo>
                  <a:pt x="2566" y="0"/>
                </a:moveTo>
                <a:close/>
              </a:path>
              <a:path extrusionOk="0" fill="none" h="120000" w="120000">
                <a:moveTo>
                  <a:pt x="2566" y="3089"/>
                </a:moveTo>
                <a:lnTo>
                  <a:pt x="-94051" y="260813"/>
                </a:lnTo>
              </a:path>
            </a:pathLst>
          </a:custGeom>
          <a:no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US" sz="1250" u="none" cap="none" strike="noStrike">
                <a:solidFill>
                  <a:schemeClr val="dk1"/>
                </a:solidFill>
                <a:latin typeface="Calibri"/>
                <a:ea typeface="Calibri"/>
                <a:cs typeface="Calibri"/>
                <a:sym typeface="Calibri"/>
              </a:rPr>
              <a:t>5.5% of Active Duty Troops</a:t>
            </a:r>
            <a:endParaRPr b="0" i="0" sz="125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US" sz="1250" u="none" cap="none" strike="noStrike">
                <a:solidFill>
                  <a:schemeClr val="dk1"/>
                </a:solidFill>
                <a:latin typeface="Calibri"/>
                <a:ea typeface="Calibri"/>
                <a:cs typeface="Calibri"/>
                <a:sym typeface="Calibri"/>
              </a:rPr>
              <a:t>60,442 Service Members</a:t>
            </a:r>
            <a:endParaRPr b="0" i="0" sz="125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200"/>
              <a:buFont typeface="Arial"/>
              <a:buNone/>
            </a:pPr>
            <a:r>
              <a:rPr b="0" i="0" lang="en-US" sz="1250" u="none" cap="none" strike="noStrike">
                <a:solidFill>
                  <a:schemeClr val="dk1"/>
                </a:solidFill>
                <a:latin typeface="Calibri"/>
                <a:ea typeface="Calibri"/>
                <a:cs typeface="Calibri"/>
                <a:sym typeface="Calibri"/>
              </a:rPr>
              <a:t>7 Bills in 2025, 31 since 2023</a:t>
            </a:r>
            <a:endParaRPr b="0" i="0" sz="1250" u="none" cap="none" strike="noStrike">
              <a:solidFill>
                <a:schemeClr val="dk1"/>
              </a:solidFill>
              <a:latin typeface="Calibri"/>
              <a:ea typeface="Calibri"/>
              <a:cs typeface="Calibri"/>
              <a:sym typeface="Calibri"/>
            </a:endParaRPr>
          </a:p>
        </p:txBody>
      </p:sp>
      <p:sp>
        <p:nvSpPr>
          <p:cNvPr id="281" name="Google Shape;281;p10"/>
          <p:cNvSpPr/>
          <p:nvPr/>
        </p:nvSpPr>
        <p:spPr>
          <a:xfrm>
            <a:off x="152950" y="5666025"/>
            <a:ext cx="5464800" cy="1059900"/>
          </a:xfrm>
          <a:prstGeom prst="roundRect">
            <a:avLst>
              <a:gd fmla="val 16667" name="adj"/>
            </a:avLst>
          </a:prstGeom>
          <a:solidFill>
            <a:srgbClr val="41719C"/>
          </a:solidFill>
          <a:ln cap="flat" cmpd="sng" w="12700">
            <a:solidFill>
              <a:srgbClr val="31538F"/>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US" sz="1700" u="none" cap="none" strike="noStrike">
                <a:solidFill>
                  <a:schemeClr val="lt1"/>
                </a:solidFill>
                <a:latin typeface="Calibri"/>
                <a:ea typeface="Calibri"/>
                <a:cs typeface="Calibri"/>
                <a:sym typeface="Calibri"/>
              </a:rPr>
              <a:t>5 of the 6 states with the most active duty military families are considered high-risk areas for LGBTQ+ people . </a:t>
            </a:r>
            <a:endParaRPr b="0" i="0" sz="17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0" lang="en-US" sz="1700" u="none" cap="none" strike="noStrike">
                <a:solidFill>
                  <a:schemeClr val="lt1"/>
                </a:solidFill>
                <a:latin typeface="Calibri"/>
                <a:ea typeface="Calibri"/>
                <a:cs typeface="Calibri"/>
                <a:sym typeface="Calibri"/>
              </a:rPr>
              <a:t>49.1% of active-duty troops live in states with the worst anti-LGBTQ+ laws.</a:t>
            </a:r>
            <a:endParaRPr b="0" i="0" sz="1700" u="none" cap="none" strike="noStrike">
              <a:solidFill>
                <a:srgbClr val="000000"/>
              </a:solidFill>
              <a:latin typeface="Arial"/>
              <a:ea typeface="Arial"/>
              <a:cs typeface="Arial"/>
              <a:sym typeface="Arial"/>
            </a:endParaRPr>
          </a:p>
        </p:txBody>
      </p:sp>
      <p:sp>
        <p:nvSpPr>
          <p:cNvPr id="282" name="Google Shape;282;p10"/>
          <p:cNvSpPr txBox="1"/>
          <p:nvPr/>
        </p:nvSpPr>
        <p:spPr>
          <a:xfrm>
            <a:off x="3057524" y="167944"/>
            <a:ext cx="5886600" cy="954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0" i="0" lang="en-US" sz="2800" u="none" cap="none" strike="noStrike">
                <a:solidFill>
                  <a:schemeClr val="dk1"/>
                </a:solidFill>
                <a:latin typeface="Calibri"/>
                <a:ea typeface="Calibri"/>
                <a:cs typeface="Calibri"/>
                <a:sym typeface="Calibri"/>
              </a:rPr>
              <a:t>2025 Anti-LGBTQ+ Laws with Military </a:t>
            </a:r>
            <a:br>
              <a:rPr b="0" i="0" lang="en-US" sz="2800" u="none" cap="none" strike="noStrike">
                <a:solidFill>
                  <a:schemeClr val="dk1"/>
                </a:solidFill>
                <a:latin typeface="Calibri"/>
                <a:ea typeface="Calibri"/>
                <a:cs typeface="Calibri"/>
                <a:sym typeface="Calibri"/>
              </a:rPr>
            </a:br>
            <a:r>
              <a:rPr b="0" i="0" lang="en-US" sz="2800" u="none" cap="none" strike="noStrike">
                <a:solidFill>
                  <a:schemeClr val="dk1"/>
                </a:solidFill>
                <a:latin typeface="Calibri"/>
                <a:ea typeface="Calibri"/>
                <a:cs typeface="Calibri"/>
                <a:sym typeface="Calibri"/>
              </a:rPr>
              <a:t>Active-Duty Distribution</a:t>
            </a:r>
            <a:endParaRPr b="0" i="0" sz="1400" u="none" cap="none" strike="noStrike">
              <a:solidFill>
                <a:srgbClr val="000000"/>
              </a:solidFill>
              <a:latin typeface="Arial"/>
              <a:ea typeface="Arial"/>
              <a:cs typeface="Arial"/>
              <a:sym typeface="Arial"/>
            </a:endParaRPr>
          </a:p>
        </p:txBody>
      </p:sp>
      <p:pic>
        <p:nvPicPr>
          <p:cNvPr descr="A logo with a red and blue eagle and a star&#10;&#10;Description automatically generated" id="283" name="Google Shape;283;p10"/>
          <p:cNvPicPr preferRelativeResize="0"/>
          <p:nvPr/>
        </p:nvPicPr>
        <p:blipFill rotWithShape="1">
          <a:blip r:embed="rId4">
            <a:alphaModFix/>
          </a:blip>
          <a:srcRect b="0" l="0" r="0" t="0"/>
          <a:stretch/>
        </p:blipFill>
        <p:spPr>
          <a:xfrm>
            <a:off x="610457" y="438103"/>
            <a:ext cx="947308" cy="947308"/>
          </a:xfrm>
          <a:prstGeom prst="rect">
            <a:avLst/>
          </a:prstGeom>
          <a:noFill/>
          <a:ln>
            <a:noFill/>
          </a:ln>
        </p:spPr>
      </p:pic>
      <p:sp>
        <p:nvSpPr>
          <p:cNvPr id="284" name="Google Shape;284;p10"/>
          <p:cNvSpPr txBox="1"/>
          <p:nvPr/>
        </p:nvSpPr>
        <p:spPr>
          <a:xfrm>
            <a:off x="8474325" y="6409500"/>
            <a:ext cx="3413700" cy="448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Calibri"/>
                <a:ea typeface="Calibri"/>
                <a:cs typeface="Calibri"/>
                <a:sym typeface="Calibri"/>
              </a:rPr>
              <a:t>Data from ACLU, MilitaryOneSource, and Erin Reed</a:t>
            </a:r>
            <a:endParaRPr b="0" i="0" sz="1200" u="none" cap="none" strike="noStrike">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pic>
        <p:nvPicPr>
          <p:cNvPr id="289" name="Google Shape;289;p11"/>
          <p:cNvPicPr preferRelativeResize="0"/>
          <p:nvPr/>
        </p:nvPicPr>
        <p:blipFill rotWithShape="1">
          <a:blip r:embed="rId3">
            <a:alphaModFix/>
          </a:blip>
          <a:srcRect b="0" l="0" r="0" t="0"/>
          <a:stretch/>
        </p:blipFill>
        <p:spPr>
          <a:xfrm>
            <a:off x="1792938" y="427853"/>
            <a:ext cx="8798011" cy="5921738"/>
          </a:xfrm>
          <a:prstGeom prst="rect">
            <a:avLst/>
          </a:prstGeom>
          <a:noFill/>
          <a:ln>
            <a:noFill/>
          </a:ln>
        </p:spPr>
      </p:pic>
      <p:sp>
        <p:nvSpPr>
          <p:cNvPr id="290" name="Google Shape;290;p11"/>
          <p:cNvSpPr/>
          <p:nvPr/>
        </p:nvSpPr>
        <p:spPr>
          <a:xfrm>
            <a:off x="5840800" y="4975125"/>
            <a:ext cx="1747200" cy="563400"/>
          </a:xfrm>
          <a:custGeom>
            <a:rect b="b" l="l" r="r" t="t"/>
            <a:pathLst>
              <a:path extrusionOk="0" h="120000" w="120000">
                <a:moveTo>
                  <a:pt x="0" y="0"/>
                </a:moveTo>
                <a:lnTo>
                  <a:pt x="120000" y="0"/>
                </a:lnTo>
                <a:lnTo>
                  <a:pt x="120000" y="120000"/>
                </a:lnTo>
                <a:lnTo>
                  <a:pt x="0" y="120000"/>
                </a:lnTo>
                <a:close/>
              </a:path>
              <a:path extrusionOk="0" fill="none" h="120000" w="120000">
                <a:moveTo>
                  <a:pt x="2566" y="0"/>
                </a:moveTo>
                <a:close/>
              </a:path>
              <a:path extrusionOk="0" fill="none" h="120000" w="120000">
                <a:moveTo>
                  <a:pt x="2566" y="3089"/>
                </a:moveTo>
                <a:lnTo>
                  <a:pt x="-23998" y="-119118"/>
                </a:lnTo>
              </a:path>
            </a:pathLst>
          </a:custGeom>
          <a:no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US" sz="1400" u="none" cap="none" strike="noStrike">
                <a:solidFill>
                  <a:srgbClr val="000000"/>
                </a:solidFill>
                <a:latin typeface="Arial"/>
                <a:ea typeface="Arial"/>
                <a:cs typeface="Arial"/>
                <a:sym typeface="Arial"/>
              </a:rPr>
              <a:t>1,435,527 Veterans</a:t>
            </a:r>
            <a:endParaRPr b="0" i="0" sz="1400" u="none" cap="none" strike="noStrike">
              <a:solidFill>
                <a:srgbClr val="000000"/>
              </a:solidFill>
              <a:latin typeface="Arial"/>
              <a:ea typeface="Arial"/>
              <a:cs typeface="Arial"/>
              <a:sym typeface="Arial"/>
            </a:endParaRPr>
          </a:p>
        </p:txBody>
      </p:sp>
      <p:sp>
        <p:nvSpPr>
          <p:cNvPr id="291" name="Google Shape;291;p11"/>
          <p:cNvSpPr/>
          <p:nvPr/>
        </p:nvSpPr>
        <p:spPr>
          <a:xfrm>
            <a:off x="270450" y="3531450"/>
            <a:ext cx="1747200" cy="489900"/>
          </a:xfrm>
          <a:custGeom>
            <a:rect b="b" l="l" r="r" t="t"/>
            <a:pathLst>
              <a:path extrusionOk="0" h="120000" w="120000">
                <a:moveTo>
                  <a:pt x="0" y="0"/>
                </a:moveTo>
                <a:lnTo>
                  <a:pt x="120000" y="0"/>
                </a:lnTo>
                <a:lnTo>
                  <a:pt x="120000" y="120000"/>
                </a:lnTo>
                <a:lnTo>
                  <a:pt x="0" y="120000"/>
                </a:lnTo>
                <a:close/>
              </a:path>
              <a:path extrusionOk="0" fill="none" h="120000" w="120000">
                <a:moveTo>
                  <a:pt x="2566" y="0"/>
                </a:moveTo>
                <a:close/>
              </a:path>
              <a:path extrusionOk="0" fill="none" h="120000" w="120000">
                <a:moveTo>
                  <a:pt x="2566" y="3089"/>
                </a:moveTo>
                <a:lnTo>
                  <a:pt x="116604" y="-134689"/>
                </a:lnTo>
              </a:path>
            </a:pathLst>
          </a:custGeom>
          <a:no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300"/>
              <a:buFont typeface="Arial"/>
              <a:buNone/>
            </a:pPr>
            <a:r>
              <a:rPr b="0" i="0" lang="en-US" sz="1400" u="none" cap="none" strike="noStrike">
                <a:solidFill>
                  <a:srgbClr val="000000"/>
                </a:solidFill>
                <a:latin typeface="Arial"/>
                <a:ea typeface="Arial"/>
                <a:cs typeface="Arial"/>
                <a:sym typeface="Arial"/>
              </a:rPr>
              <a:t>1,525,746 Veterans</a:t>
            </a:r>
            <a:endParaRPr b="0" i="0" sz="1400" u="none" cap="none" strike="noStrike">
              <a:solidFill>
                <a:srgbClr val="000000"/>
              </a:solidFill>
              <a:latin typeface="Arial"/>
              <a:ea typeface="Arial"/>
              <a:cs typeface="Arial"/>
              <a:sym typeface="Arial"/>
            </a:endParaRPr>
          </a:p>
        </p:txBody>
      </p:sp>
      <p:sp>
        <p:nvSpPr>
          <p:cNvPr id="292" name="Google Shape;292;p11"/>
          <p:cNvSpPr/>
          <p:nvPr/>
        </p:nvSpPr>
        <p:spPr>
          <a:xfrm>
            <a:off x="9445925" y="1457125"/>
            <a:ext cx="1583700" cy="489900"/>
          </a:xfrm>
          <a:custGeom>
            <a:rect b="b" l="l" r="r" t="t"/>
            <a:pathLst>
              <a:path extrusionOk="0" h="120000" w="120000">
                <a:moveTo>
                  <a:pt x="0" y="0"/>
                </a:moveTo>
                <a:lnTo>
                  <a:pt x="120000" y="0"/>
                </a:lnTo>
                <a:lnTo>
                  <a:pt x="120000" y="120000"/>
                </a:lnTo>
                <a:lnTo>
                  <a:pt x="0" y="120000"/>
                </a:lnTo>
                <a:close/>
              </a:path>
              <a:path extrusionOk="0" fill="none" h="120000" w="120000">
                <a:moveTo>
                  <a:pt x="2566" y="0"/>
                </a:moveTo>
                <a:close/>
              </a:path>
              <a:path extrusionOk="0" fill="none" h="120000" w="120000">
                <a:moveTo>
                  <a:pt x="2566" y="3089"/>
                </a:moveTo>
                <a:lnTo>
                  <a:pt x="-79639" y="369809"/>
                </a:lnTo>
              </a:path>
            </a:pathLst>
          </a:custGeom>
          <a:no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US" sz="1400" u="none" cap="none" strike="noStrike">
                <a:solidFill>
                  <a:srgbClr val="000000"/>
                </a:solidFill>
                <a:latin typeface="Arial"/>
                <a:ea typeface="Arial"/>
                <a:cs typeface="Arial"/>
                <a:sym typeface="Arial"/>
              </a:rPr>
              <a:t>674,242 Veterans</a:t>
            </a:r>
            <a:endParaRPr b="0" i="0" sz="1400" u="none" cap="none" strike="noStrike">
              <a:solidFill>
                <a:srgbClr val="000000"/>
              </a:solidFill>
              <a:latin typeface="Arial"/>
              <a:ea typeface="Arial"/>
              <a:cs typeface="Arial"/>
              <a:sym typeface="Arial"/>
            </a:endParaRPr>
          </a:p>
        </p:txBody>
      </p:sp>
      <p:sp>
        <p:nvSpPr>
          <p:cNvPr id="293" name="Google Shape;293;p11"/>
          <p:cNvSpPr/>
          <p:nvPr/>
        </p:nvSpPr>
        <p:spPr>
          <a:xfrm>
            <a:off x="9417725" y="2202750"/>
            <a:ext cx="1640100" cy="489900"/>
          </a:xfrm>
          <a:custGeom>
            <a:rect b="b" l="l" r="r" t="t"/>
            <a:pathLst>
              <a:path extrusionOk="0" h="120000" w="120000">
                <a:moveTo>
                  <a:pt x="0" y="0"/>
                </a:moveTo>
                <a:lnTo>
                  <a:pt x="120000" y="0"/>
                </a:lnTo>
                <a:lnTo>
                  <a:pt x="120000" y="120000"/>
                </a:lnTo>
                <a:lnTo>
                  <a:pt x="0" y="120000"/>
                </a:lnTo>
                <a:close/>
              </a:path>
              <a:path extrusionOk="0" fill="none" h="120000" w="120000">
                <a:moveTo>
                  <a:pt x="2566" y="0"/>
                </a:moveTo>
                <a:close/>
              </a:path>
              <a:path extrusionOk="0" fill="none" h="120000" w="120000">
                <a:moveTo>
                  <a:pt x="2566" y="3089"/>
                </a:moveTo>
                <a:lnTo>
                  <a:pt x="-71878" y="291955"/>
                </a:lnTo>
              </a:path>
            </a:pathLst>
          </a:custGeom>
          <a:no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US" sz="1400" u="none" cap="none" strike="noStrike">
                <a:solidFill>
                  <a:srgbClr val="000000"/>
                </a:solidFill>
                <a:latin typeface="Arial"/>
                <a:ea typeface="Arial"/>
                <a:cs typeface="Arial"/>
                <a:sym typeface="Arial"/>
              </a:rPr>
              <a:t>654,365 Veterans</a:t>
            </a:r>
            <a:endParaRPr b="0" i="0" sz="1400" u="none" cap="none" strike="noStrike">
              <a:solidFill>
                <a:srgbClr val="000000"/>
              </a:solidFill>
              <a:latin typeface="Arial"/>
              <a:ea typeface="Arial"/>
              <a:cs typeface="Arial"/>
              <a:sym typeface="Arial"/>
            </a:endParaRPr>
          </a:p>
        </p:txBody>
      </p:sp>
      <p:sp>
        <p:nvSpPr>
          <p:cNvPr id="294" name="Google Shape;294;p11"/>
          <p:cNvSpPr/>
          <p:nvPr/>
        </p:nvSpPr>
        <p:spPr>
          <a:xfrm>
            <a:off x="9417725" y="2948375"/>
            <a:ext cx="1640100" cy="489900"/>
          </a:xfrm>
          <a:custGeom>
            <a:rect b="b" l="l" r="r" t="t"/>
            <a:pathLst>
              <a:path extrusionOk="0" h="120000" w="120000">
                <a:moveTo>
                  <a:pt x="0" y="0"/>
                </a:moveTo>
                <a:lnTo>
                  <a:pt x="120000" y="0"/>
                </a:lnTo>
                <a:lnTo>
                  <a:pt x="120000" y="120000"/>
                </a:lnTo>
                <a:lnTo>
                  <a:pt x="0" y="120000"/>
                </a:lnTo>
                <a:close/>
              </a:path>
              <a:path extrusionOk="0" fill="none" h="120000" w="120000">
                <a:moveTo>
                  <a:pt x="2566" y="0"/>
                </a:moveTo>
                <a:close/>
              </a:path>
              <a:path extrusionOk="0" fill="none" h="120000" w="120000">
                <a:moveTo>
                  <a:pt x="2566" y="3089"/>
                </a:moveTo>
                <a:lnTo>
                  <a:pt x="-115117" y="270155"/>
                </a:lnTo>
              </a:path>
            </a:pathLst>
          </a:custGeom>
          <a:no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US" sz="1400" u="none" cap="none" strike="noStrike">
                <a:solidFill>
                  <a:srgbClr val="000000"/>
                </a:solidFill>
                <a:latin typeface="Arial"/>
                <a:ea typeface="Arial"/>
                <a:cs typeface="Arial"/>
                <a:sym typeface="Arial"/>
              </a:rPr>
              <a:t>625,251 Veterans</a:t>
            </a:r>
            <a:endParaRPr b="0" i="0" sz="1400" u="none" cap="none" strike="noStrike">
              <a:solidFill>
                <a:srgbClr val="000000"/>
              </a:solidFill>
              <a:latin typeface="Arial"/>
              <a:ea typeface="Arial"/>
              <a:cs typeface="Arial"/>
              <a:sym typeface="Arial"/>
            </a:endParaRPr>
          </a:p>
        </p:txBody>
      </p:sp>
      <p:sp>
        <p:nvSpPr>
          <p:cNvPr id="295" name="Google Shape;295;p11"/>
          <p:cNvSpPr/>
          <p:nvPr/>
        </p:nvSpPr>
        <p:spPr>
          <a:xfrm>
            <a:off x="9417725" y="3604900"/>
            <a:ext cx="1747200" cy="489900"/>
          </a:xfrm>
          <a:custGeom>
            <a:rect b="b" l="l" r="r" t="t"/>
            <a:pathLst>
              <a:path extrusionOk="0" h="120000" w="120000">
                <a:moveTo>
                  <a:pt x="0" y="0"/>
                </a:moveTo>
                <a:lnTo>
                  <a:pt x="120000" y="0"/>
                </a:lnTo>
                <a:lnTo>
                  <a:pt x="120000" y="120000"/>
                </a:lnTo>
                <a:lnTo>
                  <a:pt x="0" y="120000"/>
                </a:lnTo>
                <a:close/>
              </a:path>
              <a:path extrusionOk="0" fill="none" h="120000" w="120000">
                <a:moveTo>
                  <a:pt x="2566" y="0"/>
                </a:moveTo>
                <a:close/>
              </a:path>
              <a:path extrusionOk="0" fill="none" h="120000" w="120000">
                <a:moveTo>
                  <a:pt x="2566" y="3089"/>
                </a:moveTo>
                <a:lnTo>
                  <a:pt x="-94051" y="260813"/>
                </a:lnTo>
              </a:path>
            </a:pathLst>
          </a:custGeom>
          <a:no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US" sz="1400" u="none" cap="none" strike="noStrike">
                <a:solidFill>
                  <a:srgbClr val="000000"/>
                </a:solidFill>
                <a:latin typeface="Arial"/>
                <a:ea typeface="Arial"/>
                <a:cs typeface="Arial"/>
                <a:sym typeface="Arial"/>
              </a:rPr>
              <a:t>1,416,472 Veterans</a:t>
            </a:r>
            <a:endParaRPr b="0" i="0" sz="1400" u="none" cap="none" strike="noStrike">
              <a:solidFill>
                <a:srgbClr val="000000"/>
              </a:solidFill>
              <a:latin typeface="Arial"/>
              <a:ea typeface="Arial"/>
              <a:cs typeface="Arial"/>
              <a:sym typeface="Arial"/>
            </a:endParaRPr>
          </a:p>
        </p:txBody>
      </p:sp>
      <p:sp>
        <p:nvSpPr>
          <p:cNvPr id="296" name="Google Shape;296;p11"/>
          <p:cNvSpPr/>
          <p:nvPr/>
        </p:nvSpPr>
        <p:spPr>
          <a:xfrm>
            <a:off x="205575" y="5753151"/>
            <a:ext cx="5840700" cy="954300"/>
          </a:xfrm>
          <a:prstGeom prst="roundRect">
            <a:avLst>
              <a:gd fmla="val 16667" name="adj"/>
            </a:avLst>
          </a:prstGeom>
          <a:solidFill>
            <a:srgbClr val="41719C"/>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The majority of the nation’s veterans live in states with the worst anti-LGBTQ+ laws. This could impact access to healthcare and other resources.</a:t>
            </a:r>
            <a:endParaRPr b="0" i="0" sz="1400" u="none" cap="none" strike="noStrike">
              <a:solidFill>
                <a:srgbClr val="000000"/>
              </a:solidFill>
              <a:latin typeface="Arial"/>
              <a:ea typeface="Arial"/>
              <a:cs typeface="Arial"/>
              <a:sym typeface="Arial"/>
            </a:endParaRPr>
          </a:p>
        </p:txBody>
      </p:sp>
      <p:sp>
        <p:nvSpPr>
          <p:cNvPr id="297" name="Google Shape;297;p11"/>
          <p:cNvSpPr txBox="1"/>
          <p:nvPr/>
        </p:nvSpPr>
        <p:spPr>
          <a:xfrm>
            <a:off x="3057524" y="167944"/>
            <a:ext cx="5886600" cy="954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0" i="0" lang="en-US" sz="2800" u="none" cap="none" strike="noStrike">
                <a:solidFill>
                  <a:schemeClr val="dk1"/>
                </a:solidFill>
                <a:latin typeface="Calibri"/>
                <a:ea typeface="Calibri"/>
                <a:cs typeface="Calibri"/>
                <a:sym typeface="Calibri"/>
              </a:rPr>
              <a:t>Veteran Distribution and </a:t>
            </a:r>
            <a:br>
              <a:rPr b="0" i="0" lang="en-US" sz="2800" u="none" cap="none" strike="noStrike">
                <a:solidFill>
                  <a:schemeClr val="dk1"/>
                </a:solidFill>
                <a:latin typeface="Calibri"/>
                <a:ea typeface="Calibri"/>
                <a:cs typeface="Calibri"/>
                <a:sym typeface="Calibri"/>
              </a:rPr>
            </a:br>
            <a:r>
              <a:rPr b="0" i="0" lang="en-US" sz="2800" u="none" cap="none" strike="noStrike">
                <a:solidFill>
                  <a:schemeClr val="dk1"/>
                </a:solidFill>
                <a:latin typeface="Calibri"/>
                <a:ea typeface="Calibri"/>
                <a:cs typeface="Calibri"/>
                <a:sym typeface="Calibri"/>
              </a:rPr>
              <a:t>Anti-LGBTQ+ Laws</a:t>
            </a:r>
            <a:endParaRPr b="0" i="0" sz="1400" u="none" cap="none" strike="noStrike">
              <a:solidFill>
                <a:srgbClr val="000000"/>
              </a:solidFill>
              <a:latin typeface="Arial"/>
              <a:ea typeface="Arial"/>
              <a:cs typeface="Arial"/>
              <a:sym typeface="Arial"/>
            </a:endParaRPr>
          </a:p>
        </p:txBody>
      </p:sp>
      <p:pic>
        <p:nvPicPr>
          <p:cNvPr descr="A logo with a red and blue eagle and a star&#10;&#10;Description automatically generated" id="298" name="Google Shape;298;p11"/>
          <p:cNvPicPr preferRelativeResize="0"/>
          <p:nvPr/>
        </p:nvPicPr>
        <p:blipFill rotWithShape="1">
          <a:blip r:embed="rId4">
            <a:alphaModFix/>
          </a:blip>
          <a:srcRect b="0" l="0" r="0" t="0"/>
          <a:stretch/>
        </p:blipFill>
        <p:spPr>
          <a:xfrm>
            <a:off x="610457" y="438103"/>
            <a:ext cx="947308" cy="94730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12"/>
          <p:cNvSpPr/>
          <p:nvPr/>
        </p:nvSpPr>
        <p:spPr>
          <a:xfrm>
            <a:off x="-1" y="1626366"/>
            <a:ext cx="12192001" cy="5231634"/>
          </a:xfrm>
          <a:prstGeom prst="rect">
            <a:avLst/>
          </a:prstGeom>
          <a:solidFill>
            <a:srgbClr val="FFFFFF"/>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308" name="Google Shape;308;p12"/>
          <p:cNvSpPr txBox="1"/>
          <p:nvPr/>
        </p:nvSpPr>
        <p:spPr>
          <a:xfrm>
            <a:off x="524656" y="257299"/>
            <a:ext cx="10147648" cy="1325563"/>
          </a:xfrm>
          <a:prstGeom prst="rect">
            <a:avLst/>
          </a:prstGeom>
          <a:noFill/>
          <a:ln>
            <a:noFill/>
          </a:ln>
        </p:spPr>
        <p:txBody>
          <a:bodyPr anchorCtr="0" anchor="t" bIns="45700" lIns="91425" spcFirstLastPara="1" rIns="91425" wrap="square" tIns="45700">
            <a:normAutofit fontScale="85000"/>
          </a:bodyPr>
          <a:lstStyle/>
          <a:p>
            <a:pPr indent="0" lvl="0" marL="0" marR="0" rtl="0" algn="ctr">
              <a:lnSpc>
                <a:spcPct val="100000"/>
              </a:lnSpc>
              <a:spcBef>
                <a:spcPts val="0"/>
              </a:spcBef>
              <a:spcAft>
                <a:spcPts val="0"/>
              </a:spcAft>
              <a:buClr>
                <a:schemeClr val="dk1"/>
              </a:buClr>
              <a:buSzPct val="100000"/>
              <a:buFont typeface="Calibri"/>
              <a:buNone/>
            </a:pPr>
            <a:r>
              <a:rPr b="0" i="0" lang="en-US" sz="2800" u="none" cap="none" strike="noStrike">
                <a:solidFill>
                  <a:schemeClr val="dk1"/>
                </a:solidFill>
                <a:latin typeface="Calibri"/>
                <a:ea typeface="Calibri"/>
                <a:cs typeface="Calibri"/>
                <a:sym typeface="Calibri"/>
              </a:rPr>
              <a:t>Anti-transgender legislation is a national security issue. </a:t>
            </a:r>
            <a:endParaRPr b="0" i="0" sz="28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chemeClr val="dk1"/>
              </a:buClr>
              <a:buSzPct val="100000"/>
              <a:buFont typeface="Calibri"/>
              <a:buNone/>
            </a:pPr>
            <a:r>
              <a:rPr b="0" i="0" lang="en-US" sz="2800" u="none" cap="none" strike="noStrike">
                <a:solidFill>
                  <a:schemeClr val="dk1"/>
                </a:solidFill>
                <a:latin typeface="Calibri"/>
                <a:ea typeface="Calibri"/>
                <a:cs typeface="Calibri"/>
                <a:sym typeface="Calibri"/>
              </a:rPr>
              <a:t>Bans on gender-affirming care can force military families to seek compassionate reassignment, early retirement, or force families to be separated. </a:t>
            </a:r>
            <a:endParaRPr b="0" i="0" sz="1400" u="none" cap="none" strike="noStrike">
              <a:solidFill>
                <a:srgbClr val="000000"/>
              </a:solidFill>
              <a:latin typeface="Arial"/>
              <a:ea typeface="Arial"/>
              <a:cs typeface="Arial"/>
              <a:sym typeface="Arial"/>
            </a:endParaRPr>
          </a:p>
        </p:txBody>
      </p:sp>
      <p:graphicFrame>
        <p:nvGraphicFramePr>
          <p:cNvPr id="309" name="Google Shape;309;p12"/>
          <p:cNvGraphicFramePr/>
          <p:nvPr/>
        </p:nvGraphicFramePr>
        <p:xfrm>
          <a:off x="290503" y="1753747"/>
          <a:ext cx="3000000" cy="3000000"/>
        </p:xfrm>
        <a:graphic>
          <a:graphicData uri="http://schemas.openxmlformats.org/drawingml/2006/table">
            <a:tbl>
              <a:tblPr bandRow="1" firstRow="1">
                <a:noFill/>
                <a:tableStyleId>{F62BE7A0-8D88-4F08-B44D-517CE7092B52}</a:tableStyleId>
              </a:tblPr>
              <a:tblGrid>
                <a:gridCol w="3582275"/>
                <a:gridCol w="3729175"/>
                <a:gridCol w="4299550"/>
              </a:tblGrid>
              <a:tr h="659850">
                <a:tc gridSpan="3">
                  <a:txBody>
                    <a:bodyPr/>
                    <a:lstStyle/>
                    <a:p>
                      <a:pPr indent="0" lvl="0" marL="0" marR="0" rtl="0" algn="ctr">
                        <a:lnSpc>
                          <a:spcPct val="100000"/>
                        </a:lnSpc>
                        <a:spcBef>
                          <a:spcPts val="0"/>
                        </a:spcBef>
                        <a:spcAft>
                          <a:spcPts val="0"/>
                        </a:spcAft>
                        <a:buClr>
                          <a:srgbClr val="000000"/>
                        </a:buClr>
                        <a:buSzPts val="2800"/>
                        <a:buFont typeface="Arial"/>
                        <a:buNone/>
                      </a:pPr>
                      <a:r>
                        <a:rPr lang="en-US" sz="2800" u="none" cap="none" strike="noStrike">
                          <a:solidFill>
                            <a:srgbClr val="C00000"/>
                          </a:solidFill>
                          <a:latin typeface="Calibri"/>
                          <a:ea typeface="Calibri"/>
                          <a:cs typeface="Calibri"/>
                          <a:sym typeface="Calibri"/>
                        </a:rPr>
                        <a:t>Anti-</a:t>
                      </a:r>
                      <a:r>
                        <a:rPr lang="en-US" sz="2800" u="none" cap="none" strike="noStrike">
                          <a:solidFill>
                            <a:srgbClr val="C00000"/>
                          </a:solidFill>
                        </a:rPr>
                        <a:t>t</a:t>
                      </a:r>
                      <a:r>
                        <a:rPr lang="en-US" sz="2800" u="none" cap="none" strike="noStrike">
                          <a:solidFill>
                            <a:srgbClr val="C00000"/>
                          </a:solidFill>
                          <a:latin typeface="Calibri"/>
                          <a:ea typeface="Calibri"/>
                          <a:cs typeface="Calibri"/>
                          <a:sym typeface="Calibri"/>
                        </a:rPr>
                        <a:t>rans </a:t>
                      </a:r>
                      <a:r>
                        <a:rPr lang="en-US" sz="2800" u="none" cap="none" strike="noStrike">
                          <a:solidFill>
                            <a:srgbClr val="C00000"/>
                          </a:solidFill>
                        </a:rPr>
                        <a:t>b</a:t>
                      </a:r>
                      <a:r>
                        <a:rPr lang="en-US" sz="2800" u="none" cap="none" strike="noStrike">
                          <a:solidFill>
                            <a:srgbClr val="C00000"/>
                          </a:solidFill>
                          <a:latin typeface="Calibri"/>
                          <a:ea typeface="Calibri"/>
                          <a:cs typeface="Calibri"/>
                          <a:sym typeface="Calibri"/>
                        </a:rPr>
                        <a:t>ills targeting transgender and nonbinary communities</a:t>
                      </a:r>
                      <a:endParaRPr sz="1400" u="none" cap="none" strike="noStrike"/>
                    </a:p>
                    <a:p>
                      <a:pPr indent="0" lvl="0" marL="0" marR="0" rtl="0" algn="ctr">
                        <a:lnSpc>
                          <a:spcPct val="100000"/>
                        </a:lnSpc>
                        <a:spcBef>
                          <a:spcPts val="0"/>
                        </a:spcBef>
                        <a:spcAft>
                          <a:spcPts val="0"/>
                        </a:spcAft>
                        <a:buClr>
                          <a:srgbClr val="000000"/>
                        </a:buClr>
                        <a:buSzPts val="800"/>
                        <a:buFont typeface="Arial"/>
                        <a:buNone/>
                      </a:pPr>
                      <a:r>
                        <a:t/>
                      </a:r>
                      <a:endParaRPr sz="800" u="none" cap="none" strike="noStrike">
                        <a:solidFill>
                          <a:srgbClr val="C00000"/>
                        </a:solidFill>
                        <a:latin typeface="Calibri"/>
                        <a:ea typeface="Calibri"/>
                        <a:cs typeface="Calibri"/>
                        <a:sym typeface="Calibri"/>
                      </a:endParaRPr>
                    </a:p>
                  </a:txBody>
                  <a:tcPr marT="45725" marB="45725" marR="91450" marL="91450"/>
                </a:tc>
                <a:tc hMerge="1"/>
                <a:tc hMerge="1"/>
              </a:tr>
              <a:tr h="534150">
                <a:tc>
                  <a:txBody>
                    <a:bodyPr/>
                    <a:lstStyle/>
                    <a:p>
                      <a:pPr indent="0" lvl="0" marL="0" marR="0" rtl="0" algn="ctr">
                        <a:lnSpc>
                          <a:spcPct val="100000"/>
                        </a:lnSpc>
                        <a:spcBef>
                          <a:spcPts val="0"/>
                        </a:spcBef>
                        <a:spcAft>
                          <a:spcPts val="0"/>
                        </a:spcAft>
                        <a:buClr>
                          <a:srgbClr val="000000"/>
                        </a:buClr>
                        <a:buSzPts val="2800"/>
                        <a:buFont typeface="Arial"/>
                        <a:buNone/>
                      </a:pPr>
                      <a:r>
                        <a:rPr lang="en-US" sz="2800" u="none" cap="none" strike="noStrike">
                          <a:solidFill>
                            <a:srgbClr val="C00000"/>
                          </a:solidFill>
                          <a:latin typeface="Calibri"/>
                          <a:ea typeface="Calibri"/>
                          <a:cs typeface="Calibri"/>
                          <a:sym typeface="Calibri"/>
                        </a:rPr>
                        <a:t>2024</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2800"/>
                        <a:buFont typeface="Arial"/>
                        <a:buNone/>
                      </a:pPr>
                      <a:r>
                        <a:rPr lang="en-US" sz="2800" u="none" cap="none" strike="noStrike">
                          <a:solidFill>
                            <a:srgbClr val="C00000"/>
                          </a:solidFill>
                          <a:latin typeface="Calibri"/>
                          <a:ea typeface="Calibri"/>
                          <a:cs typeface="Calibri"/>
                          <a:sym typeface="Calibri"/>
                        </a:rPr>
                        <a:t>2025</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2800"/>
                        <a:buFont typeface="Arial"/>
                        <a:buNone/>
                      </a:pPr>
                      <a:r>
                        <a:rPr lang="en-US" sz="2800" u="none" cap="none" strike="noStrike">
                          <a:solidFill>
                            <a:srgbClr val="C00000"/>
                          </a:solidFill>
                          <a:latin typeface="Calibri"/>
                          <a:ea typeface="Calibri"/>
                          <a:cs typeface="Calibri"/>
                          <a:sym typeface="Calibri"/>
                        </a:rPr>
                        <a:t>Federal</a:t>
                      </a:r>
                      <a:endParaRPr sz="2800" u="none" cap="none" strike="noStrike"/>
                    </a:p>
                  </a:txBody>
                  <a:tcPr marT="45725" marB="45725" marR="91450" marL="91450"/>
                </a:tc>
              </a:tr>
              <a:tr h="895500">
                <a:tc>
                  <a:txBody>
                    <a:bodyPr/>
                    <a:lstStyle/>
                    <a:p>
                      <a:pPr indent="0" lvl="0" marL="0" marR="0" rtl="0" algn="l">
                        <a:lnSpc>
                          <a:spcPct val="100000"/>
                        </a:lnSpc>
                        <a:spcBef>
                          <a:spcPts val="0"/>
                        </a:spcBef>
                        <a:spcAft>
                          <a:spcPts val="0"/>
                        </a:spcAft>
                        <a:buClr>
                          <a:srgbClr val="000000"/>
                        </a:buClr>
                        <a:buSzPts val="1700"/>
                        <a:buFont typeface="Arial"/>
                        <a:buNone/>
                      </a:pPr>
                      <a:r>
                        <a:rPr lang="en-US" sz="1700" u="none" cap="none" strike="noStrike">
                          <a:latin typeface="Calibri"/>
                          <a:ea typeface="Calibri"/>
                          <a:cs typeface="Calibri"/>
                          <a:sym typeface="Calibri"/>
                        </a:rPr>
                        <a:t>674 proposed bills, 50 passed</a:t>
                      </a:r>
                      <a:endParaRPr sz="1400" u="none" cap="none" strike="noStrike"/>
                    </a:p>
                    <a:p>
                      <a:pPr indent="0" lvl="0" marL="0" marR="0" rtl="0" algn="l">
                        <a:lnSpc>
                          <a:spcPct val="100000"/>
                        </a:lnSpc>
                        <a:spcBef>
                          <a:spcPts val="0"/>
                        </a:spcBef>
                        <a:spcAft>
                          <a:spcPts val="0"/>
                        </a:spcAft>
                        <a:buClr>
                          <a:srgbClr val="000000"/>
                        </a:buClr>
                        <a:buSzPts val="1700"/>
                        <a:buFont typeface="Arial"/>
                        <a:buNone/>
                      </a:pPr>
                      <a:r>
                        <a:rPr lang="en-US" sz="1700" u="none" cap="none" strike="noStrike"/>
                        <a:t>87 bills at federal level</a:t>
                      </a:r>
                      <a:endParaRPr sz="1400" u="none" cap="none" strike="noStrike"/>
                    </a:p>
                  </a:txBody>
                  <a:tcPr marT="45725" marB="45725" marR="91450" marL="182875"/>
                </a:tc>
                <a:tc>
                  <a:txBody>
                    <a:bodyPr/>
                    <a:lstStyle/>
                    <a:p>
                      <a:pPr indent="0" lvl="0" marL="0" marR="0" rtl="0" algn="l">
                        <a:lnSpc>
                          <a:spcPct val="100000"/>
                        </a:lnSpc>
                        <a:spcBef>
                          <a:spcPts val="0"/>
                        </a:spcBef>
                        <a:spcAft>
                          <a:spcPts val="0"/>
                        </a:spcAft>
                        <a:buClr>
                          <a:srgbClr val="000000"/>
                        </a:buClr>
                        <a:buSzPts val="1700"/>
                        <a:buFont typeface="Arial"/>
                        <a:buNone/>
                      </a:pPr>
                      <a:r>
                        <a:rPr lang="en-US" sz="1700" u="none" cap="none" strike="noStrike"/>
                        <a:t>738</a:t>
                      </a:r>
                      <a:r>
                        <a:rPr lang="en-US" sz="1700" u="none" cap="none" strike="noStrike">
                          <a:latin typeface="Calibri"/>
                          <a:ea typeface="Calibri"/>
                          <a:cs typeface="Calibri"/>
                          <a:sym typeface="Calibri"/>
                        </a:rPr>
                        <a:t> proposed bills (as of </a:t>
                      </a:r>
                      <a:r>
                        <a:rPr lang="en-US" sz="1700" u="none" cap="none" strike="noStrike"/>
                        <a:t>March 13</a:t>
                      </a:r>
                      <a:r>
                        <a:rPr lang="en-US" sz="1700" u="none" cap="none" strike="noStrike">
                          <a:latin typeface="Calibri"/>
                          <a:ea typeface="Calibri"/>
                          <a:cs typeface="Calibri"/>
                          <a:sym typeface="Calibri"/>
                        </a:rPr>
                        <a:t> 202</a:t>
                      </a:r>
                      <a:r>
                        <a:rPr lang="en-US" sz="1700" u="none" cap="none" strike="noStrike"/>
                        <a:t>5</a:t>
                      </a:r>
                      <a:r>
                        <a:rPr lang="en-US" sz="1700" u="none" cap="none" strike="noStrike">
                          <a:latin typeface="Calibri"/>
                          <a:ea typeface="Calibri"/>
                          <a:cs typeface="Calibri"/>
                          <a:sym typeface="Calibri"/>
                        </a:rPr>
                        <a:t>) in 4</a:t>
                      </a:r>
                      <a:r>
                        <a:rPr lang="en-US" sz="1700" u="none" cap="none" strike="noStrike"/>
                        <a:t>9</a:t>
                      </a:r>
                      <a:r>
                        <a:rPr lang="en-US" sz="1700" u="none" cap="none" strike="noStrike">
                          <a:latin typeface="Calibri"/>
                          <a:ea typeface="Calibri"/>
                          <a:cs typeface="Calibri"/>
                          <a:sym typeface="Calibri"/>
                        </a:rPr>
                        <a:t> states</a:t>
                      </a:r>
                      <a:endParaRPr sz="1700" u="none" cap="none" strike="noStrike"/>
                    </a:p>
                  </a:txBody>
                  <a:tcPr marT="45725" marB="45725" marR="91450" marL="182875"/>
                </a:tc>
                <a:tc>
                  <a:txBody>
                    <a:bodyPr/>
                    <a:lstStyle/>
                    <a:p>
                      <a:pPr indent="0" lvl="0" marL="0" marR="0" rtl="0" algn="l">
                        <a:lnSpc>
                          <a:spcPct val="100000"/>
                        </a:lnSpc>
                        <a:spcBef>
                          <a:spcPts val="0"/>
                        </a:spcBef>
                        <a:spcAft>
                          <a:spcPts val="0"/>
                        </a:spcAft>
                        <a:buClr>
                          <a:srgbClr val="000000"/>
                        </a:buClr>
                        <a:buSzPts val="1700"/>
                        <a:buFont typeface="Arial"/>
                        <a:buNone/>
                      </a:pPr>
                      <a:r>
                        <a:rPr lang="en-US" sz="1700" u="none" cap="none" strike="noStrike"/>
                        <a:t>2024: 87 federal bills across healthcare, student athletics, military, incarceration, and education</a:t>
                      </a:r>
                      <a:endParaRPr sz="1700" u="none" cap="none" strike="noStrike"/>
                    </a:p>
                  </a:txBody>
                  <a:tcPr marT="45725" marB="45725" marR="91450" marL="182875"/>
                </a:tc>
              </a:tr>
              <a:tr h="1162575">
                <a:tc>
                  <a:txBody>
                    <a:bodyPr/>
                    <a:lstStyle/>
                    <a:p>
                      <a:pPr indent="0" lvl="0" marL="0" marR="0" rtl="0" algn="l">
                        <a:lnSpc>
                          <a:spcPct val="100000"/>
                        </a:lnSpc>
                        <a:spcBef>
                          <a:spcPts val="0"/>
                        </a:spcBef>
                        <a:spcAft>
                          <a:spcPts val="0"/>
                        </a:spcAft>
                        <a:buClr>
                          <a:schemeClr val="dk1"/>
                        </a:buClr>
                        <a:buSzPts val="1800"/>
                        <a:buFont typeface="Calibri"/>
                        <a:buNone/>
                      </a:pPr>
                      <a:r>
                        <a:rPr lang="en-US" sz="1700" u="none" cap="none" strike="noStrike">
                          <a:latin typeface="Calibri"/>
                          <a:ea typeface="Calibri"/>
                          <a:cs typeface="Calibri"/>
                          <a:sym typeface="Calibri"/>
                        </a:rPr>
                        <a:t>216 restrict student/educator rights</a:t>
                      </a:r>
                      <a:endParaRPr sz="1700" u="none" cap="none" strike="noStrike"/>
                    </a:p>
                    <a:p>
                      <a:pPr indent="0" lvl="0" marL="0" marR="0" rtl="0" algn="l">
                        <a:lnSpc>
                          <a:spcPct val="100000"/>
                        </a:lnSpc>
                        <a:spcBef>
                          <a:spcPts val="0"/>
                        </a:spcBef>
                        <a:spcAft>
                          <a:spcPts val="0"/>
                        </a:spcAft>
                        <a:buClr>
                          <a:schemeClr val="dk1"/>
                        </a:buClr>
                        <a:buSzPts val="1700"/>
                        <a:buFont typeface="Calibri"/>
                        <a:buNone/>
                      </a:pPr>
                      <a:r>
                        <a:rPr lang="en-US" sz="1700" u="none" cap="none" strike="noStrike">
                          <a:latin typeface="Calibri"/>
                          <a:ea typeface="Calibri"/>
                          <a:cs typeface="Calibri"/>
                          <a:sym typeface="Calibri"/>
                        </a:rPr>
                        <a:t>(forced outing, censoring curriculum, sports/bathroom bans), 116 restrict healthcare</a:t>
                      </a:r>
                      <a:endParaRPr sz="1700" u="none" cap="none" strike="noStrike"/>
                    </a:p>
                  </a:txBody>
                  <a:tcPr marT="45725" marB="45725" marR="91450" marL="182875"/>
                </a:tc>
                <a:tc>
                  <a:txBody>
                    <a:bodyPr/>
                    <a:lstStyle/>
                    <a:p>
                      <a:pPr indent="0" lvl="0" marL="0" marR="0" rtl="0" algn="l">
                        <a:lnSpc>
                          <a:spcPct val="100000"/>
                        </a:lnSpc>
                        <a:spcBef>
                          <a:spcPts val="0"/>
                        </a:spcBef>
                        <a:spcAft>
                          <a:spcPts val="0"/>
                        </a:spcAft>
                        <a:buClr>
                          <a:srgbClr val="000000"/>
                        </a:buClr>
                        <a:buSzPts val="1700"/>
                        <a:buFont typeface="Arial"/>
                        <a:buNone/>
                      </a:pPr>
                      <a:r>
                        <a:rPr lang="en-US" sz="1700" u="none" cap="none" strike="noStrike"/>
                        <a:t>677</a:t>
                      </a:r>
                      <a:r>
                        <a:rPr lang="en-US" sz="1700" u="none" cap="none" strike="noStrike">
                          <a:latin typeface="Calibri"/>
                          <a:ea typeface="Calibri"/>
                          <a:cs typeface="Calibri"/>
                          <a:sym typeface="Calibri"/>
                        </a:rPr>
                        <a:t> active, </a:t>
                      </a:r>
                      <a:r>
                        <a:rPr lang="en-US" sz="1700" u="none" cap="none" strike="noStrike"/>
                        <a:t>738</a:t>
                      </a:r>
                      <a:r>
                        <a:rPr lang="en-US" sz="1700" u="none" cap="none" strike="noStrike">
                          <a:latin typeface="Calibri"/>
                          <a:ea typeface="Calibri"/>
                          <a:cs typeface="Calibri"/>
                          <a:sym typeface="Calibri"/>
                        </a:rPr>
                        <a:t> introduced, </a:t>
                      </a:r>
                      <a:r>
                        <a:rPr lang="en-US" sz="1700" u="none" cap="none" strike="noStrike"/>
                        <a:t>39</a:t>
                      </a:r>
                      <a:r>
                        <a:rPr lang="en-US" sz="1700" u="none" cap="none" strike="noStrike">
                          <a:latin typeface="Calibri"/>
                          <a:ea typeface="Calibri"/>
                          <a:cs typeface="Calibri"/>
                          <a:sym typeface="Calibri"/>
                        </a:rPr>
                        <a:t> failed, </a:t>
                      </a:r>
                      <a:r>
                        <a:rPr lang="en-US" sz="1700" u="none" cap="none" strike="noStrike"/>
                        <a:t>22</a:t>
                      </a:r>
                      <a:r>
                        <a:rPr lang="en-US" sz="1700" u="none" cap="none" strike="noStrike">
                          <a:latin typeface="Calibri"/>
                          <a:ea typeface="Calibri"/>
                          <a:cs typeface="Calibri"/>
                          <a:sym typeface="Calibri"/>
                        </a:rPr>
                        <a:t> passed</a:t>
                      </a:r>
                      <a:endParaRPr sz="1700" u="none" cap="none" strike="noStrike"/>
                    </a:p>
                  </a:txBody>
                  <a:tcPr marT="45725" marB="45725" marR="91450" marL="182875"/>
                </a:tc>
                <a:tc>
                  <a:txBody>
                    <a:bodyPr/>
                    <a:lstStyle/>
                    <a:p>
                      <a:pPr indent="0" lvl="0" marL="0" marR="0" rtl="0" algn="l">
                        <a:lnSpc>
                          <a:spcPct val="100000"/>
                        </a:lnSpc>
                        <a:spcBef>
                          <a:spcPts val="0"/>
                        </a:spcBef>
                        <a:spcAft>
                          <a:spcPts val="0"/>
                        </a:spcAft>
                        <a:buClr>
                          <a:schemeClr val="dk1"/>
                        </a:buClr>
                        <a:buSzPts val="1800"/>
                        <a:buFont typeface="Calibri"/>
                        <a:buNone/>
                      </a:pPr>
                      <a:r>
                        <a:rPr lang="en-US" sz="1700" u="none" cap="none" strike="noStrike"/>
                        <a:t>2025: 25 federal bills, 10 executive orders </a:t>
                      </a:r>
                      <a:endParaRPr sz="1400" u="none" cap="none" strike="noStrike"/>
                    </a:p>
                    <a:p>
                      <a:pPr indent="0" lvl="0" marL="0" marR="0" rtl="0" algn="l">
                        <a:lnSpc>
                          <a:spcPct val="100000"/>
                        </a:lnSpc>
                        <a:spcBef>
                          <a:spcPts val="0"/>
                        </a:spcBef>
                        <a:spcAft>
                          <a:spcPts val="0"/>
                        </a:spcAft>
                        <a:buClr>
                          <a:schemeClr val="dk1"/>
                        </a:buClr>
                        <a:buSzPts val="1800"/>
                        <a:buFont typeface="Calibri"/>
                        <a:buNone/>
                      </a:pPr>
                      <a:r>
                        <a:t/>
                      </a:r>
                      <a:endParaRPr sz="1700" u="none" cap="none" strike="noStrike"/>
                    </a:p>
                  </a:txBody>
                  <a:tcPr marT="45725" marB="45725" marR="91450" marL="182875"/>
                </a:tc>
              </a:tr>
              <a:tr h="628425">
                <a:tc>
                  <a:txBody>
                    <a:bodyPr/>
                    <a:lstStyle/>
                    <a:p>
                      <a:pPr indent="0" lvl="0" marL="0" marR="0" rtl="0" algn="l">
                        <a:lnSpc>
                          <a:spcPct val="100000"/>
                        </a:lnSpc>
                        <a:spcBef>
                          <a:spcPts val="0"/>
                        </a:spcBef>
                        <a:spcAft>
                          <a:spcPts val="0"/>
                        </a:spcAft>
                        <a:buClr>
                          <a:schemeClr val="dk1"/>
                        </a:buClr>
                        <a:buSzPts val="1800"/>
                        <a:buFont typeface="Calibri"/>
                        <a:buNone/>
                      </a:pPr>
                      <a:r>
                        <a:rPr lang="en-US" sz="1700" u="none" cap="none" strike="noStrike">
                          <a:latin typeface="Calibri"/>
                          <a:ea typeface="Calibri"/>
                          <a:cs typeface="Calibri"/>
                          <a:sym typeface="Calibri"/>
                        </a:rPr>
                        <a:t>Highest by state: Tennessee (40), South Carolina (32), Oklahoma (55),</a:t>
                      </a:r>
                      <a:endParaRPr sz="1700" u="none" cap="none" strike="noStrike"/>
                    </a:p>
                  </a:txBody>
                  <a:tcPr marT="45725" marB="45725" marR="91450" marL="182875"/>
                </a:tc>
                <a:tc>
                  <a:txBody>
                    <a:bodyPr/>
                    <a:lstStyle/>
                    <a:p>
                      <a:pPr indent="0" lvl="0" marL="0" marR="0" rtl="0" algn="l">
                        <a:lnSpc>
                          <a:spcPct val="100000"/>
                        </a:lnSpc>
                        <a:spcBef>
                          <a:spcPts val="0"/>
                        </a:spcBef>
                        <a:spcAft>
                          <a:spcPts val="0"/>
                        </a:spcAft>
                        <a:buClr>
                          <a:srgbClr val="000000"/>
                        </a:buClr>
                        <a:buSzPts val="1700"/>
                        <a:buFont typeface="Arial"/>
                        <a:buNone/>
                      </a:pPr>
                      <a:r>
                        <a:rPr lang="en-US" sz="1700" u="none" cap="none" strike="noStrike"/>
                        <a:t>States with most anti-LGBTQ+ bills under consideration: </a:t>
                      </a:r>
                      <a:endParaRPr sz="1700" u="none" cap="none" strike="noStrike"/>
                    </a:p>
                  </a:txBody>
                  <a:tcPr marT="45725" marB="45725" marR="91450" marL="182875"/>
                </a:tc>
                <a:tc>
                  <a:txBody>
                    <a:bodyPr/>
                    <a:lstStyle/>
                    <a:p>
                      <a:pPr indent="0" lvl="0" marL="0" marR="0" rtl="0" algn="l">
                        <a:lnSpc>
                          <a:spcPct val="100000"/>
                        </a:lnSpc>
                        <a:spcBef>
                          <a:spcPts val="0"/>
                        </a:spcBef>
                        <a:spcAft>
                          <a:spcPts val="0"/>
                        </a:spcAft>
                        <a:buClr>
                          <a:schemeClr val="dk1"/>
                        </a:buClr>
                        <a:buSzPts val="1800"/>
                        <a:buFont typeface="Calibri"/>
                        <a:buNone/>
                      </a:pPr>
                      <a:r>
                        <a:t/>
                      </a:r>
                      <a:endParaRPr sz="1700" u="none" cap="none" strike="noStrike">
                        <a:latin typeface="Calibri"/>
                        <a:ea typeface="Calibri"/>
                        <a:cs typeface="Calibri"/>
                        <a:sym typeface="Calibri"/>
                      </a:endParaRPr>
                    </a:p>
                  </a:txBody>
                  <a:tcPr marT="45725" marB="45725" marR="91450" marL="182875"/>
                </a:tc>
              </a:tr>
              <a:tr h="628425">
                <a:tc>
                  <a:txBody>
                    <a:bodyPr/>
                    <a:lstStyle/>
                    <a:p>
                      <a:pPr indent="0" lvl="0" marL="0" marR="0" rtl="0" algn="l">
                        <a:lnSpc>
                          <a:spcPct val="100000"/>
                        </a:lnSpc>
                        <a:spcBef>
                          <a:spcPts val="0"/>
                        </a:spcBef>
                        <a:spcAft>
                          <a:spcPts val="0"/>
                        </a:spcAft>
                        <a:buClr>
                          <a:srgbClr val="000000"/>
                        </a:buClr>
                        <a:buSzPts val="1700"/>
                        <a:buFont typeface="Arial"/>
                        <a:buNone/>
                      </a:pPr>
                      <a:r>
                        <a:rPr lang="en-US" sz="1700" u="none" cap="none" strike="noStrike">
                          <a:latin typeface="Calibri"/>
                          <a:ea typeface="Calibri"/>
                          <a:cs typeface="Calibri"/>
                          <a:sym typeface="Calibri"/>
                        </a:rPr>
                        <a:t>Missouri (40), Iowa (37), West Virginia (33)</a:t>
                      </a:r>
                      <a:endParaRPr sz="1700" u="none" cap="none" strike="noStrike"/>
                    </a:p>
                  </a:txBody>
                  <a:tcPr marT="45725" marB="45725" marR="91450" marL="182875"/>
                </a:tc>
                <a:tc>
                  <a:txBody>
                    <a:bodyPr/>
                    <a:lstStyle/>
                    <a:p>
                      <a:pPr indent="0" lvl="0" marL="0" marR="0" rtl="0" algn="l">
                        <a:lnSpc>
                          <a:spcPct val="100000"/>
                        </a:lnSpc>
                        <a:spcBef>
                          <a:spcPts val="0"/>
                        </a:spcBef>
                        <a:spcAft>
                          <a:spcPts val="0"/>
                        </a:spcAft>
                        <a:buClr>
                          <a:srgbClr val="000000"/>
                        </a:buClr>
                        <a:buSzPts val="1700"/>
                        <a:buFont typeface="Arial"/>
                        <a:buNone/>
                      </a:pPr>
                      <a:r>
                        <a:rPr lang="en-US" sz="1700" u="none" cap="none" strike="noStrike"/>
                        <a:t>Texas (104), Missouri (63), Oklahoma (32), Iowa (31)</a:t>
                      </a:r>
                      <a:endParaRPr sz="1700" u="none" cap="none" strike="noStrike"/>
                    </a:p>
                  </a:txBody>
                  <a:tcPr marT="45725" marB="45725" marR="91450" marL="182875"/>
                </a:tc>
                <a:tc>
                  <a:txBody>
                    <a:bodyPr/>
                    <a:lstStyle/>
                    <a:p>
                      <a:pPr indent="0" lvl="0" marL="0" marR="0" rtl="0" algn="l">
                        <a:lnSpc>
                          <a:spcPct val="100000"/>
                        </a:lnSpc>
                        <a:spcBef>
                          <a:spcPts val="0"/>
                        </a:spcBef>
                        <a:spcAft>
                          <a:spcPts val="0"/>
                        </a:spcAft>
                        <a:buClr>
                          <a:srgbClr val="000000"/>
                        </a:buClr>
                        <a:buSzPts val="1700"/>
                        <a:buFont typeface="Arial"/>
                        <a:buNone/>
                      </a:pPr>
                      <a:r>
                        <a:t/>
                      </a:r>
                      <a:endParaRPr sz="1700" u="none" cap="none" strike="noStrike"/>
                    </a:p>
                  </a:txBody>
                  <a:tcPr marT="45725" marB="45725" marR="91450" marL="182875"/>
                </a:tc>
              </a:tr>
              <a:tr h="361350">
                <a:tc>
                  <a:txBody>
                    <a:bodyPr/>
                    <a:lstStyle/>
                    <a:p>
                      <a:pPr indent="0" lvl="0" marL="0" marR="0" rtl="0" algn="l">
                        <a:lnSpc>
                          <a:spcPct val="100000"/>
                        </a:lnSpc>
                        <a:spcBef>
                          <a:spcPts val="0"/>
                        </a:spcBef>
                        <a:spcAft>
                          <a:spcPts val="0"/>
                        </a:spcAft>
                        <a:buClr>
                          <a:srgbClr val="000000"/>
                        </a:buClr>
                        <a:buSzPts val="1700"/>
                        <a:buFont typeface="Arial"/>
                        <a:buNone/>
                      </a:pPr>
                      <a:r>
                        <a:t/>
                      </a:r>
                      <a:endParaRPr sz="17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700"/>
                        <a:buFont typeface="Arial"/>
                        <a:buNone/>
                      </a:pPr>
                      <a:r>
                        <a:t/>
                      </a:r>
                      <a:endParaRPr sz="17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700"/>
                        <a:buFont typeface="Arial"/>
                        <a:buNone/>
                      </a:pPr>
                      <a:r>
                        <a:t/>
                      </a:r>
                      <a:endParaRPr sz="1700" u="none" cap="none" strike="noStrike"/>
                    </a:p>
                  </a:txBody>
                  <a:tcPr marT="45725" marB="45725" marR="91450" marL="91450"/>
                </a:tc>
              </a:tr>
              <a:tr h="361350">
                <a:tc>
                  <a:txBody>
                    <a:bodyPr/>
                    <a:lstStyle/>
                    <a:p>
                      <a:pPr indent="0" lvl="0" marL="0" marR="0" rtl="0" algn="l">
                        <a:lnSpc>
                          <a:spcPct val="100000"/>
                        </a:lnSpc>
                        <a:spcBef>
                          <a:spcPts val="0"/>
                        </a:spcBef>
                        <a:spcAft>
                          <a:spcPts val="0"/>
                        </a:spcAft>
                        <a:buClr>
                          <a:srgbClr val="000000"/>
                        </a:buClr>
                        <a:buSzPts val="1700"/>
                        <a:buFont typeface="Arial"/>
                        <a:buNone/>
                      </a:pPr>
                      <a:r>
                        <a:t/>
                      </a:r>
                      <a:endParaRPr sz="17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700"/>
                        <a:buFont typeface="Arial"/>
                        <a:buNone/>
                      </a:pPr>
                      <a:r>
                        <a:t/>
                      </a:r>
                      <a:endParaRPr sz="17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700"/>
                        <a:buFont typeface="Arial"/>
                        <a:buNone/>
                      </a:pPr>
                      <a:r>
                        <a:t/>
                      </a:r>
                      <a:endParaRPr sz="1700" u="none" cap="none" strike="noStrike"/>
                    </a:p>
                  </a:txBody>
                  <a:tcPr marT="45725" marB="45725" marR="91450" marL="91450"/>
                </a:tc>
              </a:tr>
            </a:tbl>
          </a:graphicData>
        </a:graphic>
      </p:graphicFrame>
      <p:sp>
        <p:nvSpPr>
          <p:cNvPr id="310" name="Google Shape;310;p12"/>
          <p:cNvSpPr txBox="1"/>
          <p:nvPr/>
        </p:nvSpPr>
        <p:spPr>
          <a:xfrm>
            <a:off x="6392591" y="6360888"/>
            <a:ext cx="5331999" cy="424717"/>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chemeClr val="dk1"/>
              </a:buClr>
              <a:buSzPts val="1800"/>
              <a:buFont typeface="Calibri"/>
              <a:buNone/>
            </a:pPr>
            <a:r>
              <a:rPr b="0" i="0" lang="en-US" sz="1800" u="sng" cap="none" strike="noStrike">
                <a:solidFill>
                  <a:schemeClr val="dk1"/>
                </a:solidFill>
                <a:latin typeface="Calibri"/>
                <a:ea typeface="Calibri"/>
                <a:cs typeface="Calibri"/>
                <a:sym typeface="Calibri"/>
                <a:hlinkClick r:id="rId3">
                  <a:extLst>
                    <a:ext uri="{A12FA001-AC4F-418D-AE19-62706E023703}">
                      <ahyp:hlinkClr val="tx"/>
                    </a:ext>
                  </a:extLst>
                </a:hlinkClick>
              </a:rPr>
              <a:t>Trans Legislation Tracker</a:t>
            </a:r>
            <a:r>
              <a:rPr b="0" i="0" lang="en-US" sz="1800" u="sng" cap="none" strike="noStrike">
                <a:solidFill>
                  <a:schemeClr val="dk1"/>
                </a:solidFill>
                <a:latin typeface="Calibri"/>
                <a:ea typeface="Calibri"/>
                <a:cs typeface="Calibri"/>
                <a:sym typeface="Calibri"/>
              </a:rPr>
              <a:t> and ACLU</a:t>
            </a:r>
            <a:endParaRPr b="0" i="0" sz="1800" u="none" cap="none" strike="noStrike">
              <a:solidFill>
                <a:schemeClr val="dk1"/>
              </a:solidFill>
              <a:latin typeface="Calibri"/>
              <a:ea typeface="Calibri"/>
              <a:cs typeface="Calibri"/>
              <a:sym typeface="Calibri"/>
            </a:endParaRPr>
          </a:p>
        </p:txBody>
      </p:sp>
      <p:pic>
        <p:nvPicPr>
          <p:cNvPr descr="A logo with a red and blue eagle and a star&#10;&#10;Description automatically generated" id="311" name="Google Shape;311;p12"/>
          <p:cNvPicPr preferRelativeResize="0"/>
          <p:nvPr/>
        </p:nvPicPr>
        <p:blipFill rotWithShape="1">
          <a:blip r:embed="rId4">
            <a:alphaModFix/>
          </a:blip>
          <a:srcRect b="0" l="0" r="0" t="0"/>
          <a:stretch/>
        </p:blipFill>
        <p:spPr>
          <a:xfrm>
            <a:off x="10482793" y="356474"/>
            <a:ext cx="947308" cy="94730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pic>
        <p:nvPicPr>
          <p:cNvPr descr="Man kissing uniformed woman with infant" id="316" name="Google Shape;316;p13"/>
          <p:cNvPicPr preferRelativeResize="0"/>
          <p:nvPr/>
        </p:nvPicPr>
        <p:blipFill rotWithShape="1">
          <a:blip r:embed="rId3">
            <a:alphaModFix amt="78000"/>
          </a:blip>
          <a:srcRect b="0" l="47581" r="0" t="0"/>
          <a:stretch/>
        </p:blipFill>
        <p:spPr>
          <a:xfrm>
            <a:off x="0" y="0"/>
            <a:ext cx="5614662" cy="7141029"/>
          </a:xfrm>
          <a:prstGeom prst="rect">
            <a:avLst/>
          </a:prstGeom>
          <a:noFill/>
          <a:ln>
            <a:noFill/>
          </a:ln>
        </p:spPr>
      </p:pic>
      <p:sp>
        <p:nvSpPr>
          <p:cNvPr id="317" name="Google Shape;317;p13"/>
          <p:cNvSpPr/>
          <p:nvPr/>
        </p:nvSpPr>
        <p:spPr>
          <a:xfrm>
            <a:off x="3742267" y="244151"/>
            <a:ext cx="8449733" cy="6369698"/>
          </a:xfrm>
          <a:prstGeom prst="rect">
            <a:avLst/>
          </a:prstGeom>
          <a:solidFill>
            <a:srgbClr val="FFFFFF"/>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318" name="Google Shape;318;p13"/>
          <p:cNvSpPr txBox="1"/>
          <p:nvPr/>
        </p:nvSpPr>
        <p:spPr>
          <a:xfrm>
            <a:off x="3969243" y="358929"/>
            <a:ext cx="7995779" cy="6140142"/>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rgbClr val="C00000"/>
                </a:solidFill>
                <a:latin typeface="Calibri"/>
                <a:ea typeface="Calibri"/>
                <a:cs typeface="Calibri"/>
                <a:sym typeface="Calibri"/>
              </a:rPr>
              <a:t>“What about Virginia? Is Virginia safe for me?” asked my child.</a:t>
            </a:r>
            <a:endParaRPr b="1" i="0" sz="14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rgbClr val="C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100"/>
              <a:buFont typeface="Arial"/>
              <a:buNone/>
            </a:pPr>
            <a:r>
              <a:rPr b="0" i="0" lang="en-US" sz="2100" u="none" cap="none" strike="noStrike">
                <a:solidFill>
                  <a:schemeClr val="dk1"/>
                </a:solidFill>
                <a:latin typeface="Calibri"/>
                <a:ea typeface="Calibri"/>
                <a:cs typeface="Calibri"/>
                <a:sym typeface="Calibri"/>
              </a:rPr>
              <a:t>As a military family of almost 20 years, we’ve become accustomed to the rhythm of researching and preparing for a new duty assignment every two or three years. Usually, we pour over lists of popular tourist attractions in the area, browse homes on Zillow, dissect school ratings, and locate the nearest Target. But this time, as we contemplate our seventh move, none of these things seem important. This time is different. This time, we are considering if and where our transgender child can receive health care, where they can play sports, and where they won’t be afraid to use the bathroom. </a:t>
            </a:r>
            <a:endParaRPr b="0" i="0" sz="14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100"/>
              <a:buFont typeface="Arial"/>
              <a:buNone/>
            </a:pPr>
            <a:r>
              <a:rPr b="0" i="0" lang="en-US" sz="2100" u="none" cap="none" strike="noStrike">
                <a:solidFill>
                  <a:schemeClr val="dk1"/>
                </a:solidFill>
                <a:latin typeface="Calibri"/>
                <a:ea typeface="Calibri"/>
                <a:cs typeface="Calibri"/>
                <a:sym typeface="Calibri"/>
              </a:rPr>
              <a:t>My spouse and I raised our right hands and pledged to defend the Constitution of the United States against all enemies, foreign and domestic. It’s not easy, and every new deployment, extended training mission, and cross-country move tests our resolve as our children age. But the military has been good to us – we love the people we’ve met, the places we’ve traveled, the lessons we’ve learned. My husband isn’t ready to retire. My family isn’t ready to walk away.</a:t>
            </a:r>
            <a:endParaRPr b="0" i="0" sz="2100" u="none" cap="none" strike="noStrike">
              <a:solidFill>
                <a:schemeClr val="dk1"/>
              </a:solidFill>
              <a:latin typeface="Calibri"/>
              <a:ea typeface="Calibri"/>
              <a:cs typeface="Calibri"/>
              <a:sym typeface="Calibri"/>
            </a:endParaRPr>
          </a:p>
        </p:txBody>
      </p:sp>
      <p:pic>
        <p:nvPicPr>
          <p:cNvPr descr="A logo with a red and blue eagle and a star&#10;&#10;Description automatically generated" id="319" name="Google Shape;319;p13"/>
          <p:cNvPicPr preferRelativeResize="0"/>
          <p:nvPr/>
        </p:nvPicPr>
        <p:blipFill rotWithShape="1">
          <a:blip r:embed="rId4">
            <a:alphaModFix/>
          </a:blip>
          <a:srcRect b="0" l="0" r="0" t="0"/>
          <a:stretch/>
        </p:blipFill>
        <p:spPr>
          <a:xfrm>
            <a:off x="610457" y="438103"/>
            <a:ext cx="947308" cy="94730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pic>
        <p:nvPicPr>
          <p:cNvPr descr="Abstract particle graph background" id="324" name="Google Shape;324;p14"/>
          <p:cNvPicPr preferRelativeResize="0"/>
          <p:nvPr/>
        </p:nvPicPr>
        <p:blipFill rotWithShape="1">
          <a:blip r:embed="rId3">
            <a:alphaModFix amt="78000"/>
          </a:blip>
          <a:srcRect b="0" l="0" r="23151" t="3437"/>
          <a:stretch/>
        </p:blipFill>
        <p:spPr>
          <a:xfrm>
            <a:off x="4003349" y="0"/>
            <a:ext cx="8188651" cy="6858000"/>
          </a:xfrm>
          <a:prstGeom prst="rect">
            <a:avLst/>
          </a:prstGeom>
          <a:noFill/>
          <a:ln>
            <a:noFill/>
          </a:ln>
        </p:spPr>
      </p:pic>
      <p:sp>
        <p:nvSpPr>
          <p:cNvPr id="325" name="Google Shape;325;p14"/>
          <p:cNvSpPr/>
          <p:nvPr/>
        </p:nvSpPr>
        <p:spPr>
          <a:xfrm>
            <a:off x="0" y="0"/>
            <a:ext cx="8983579" cy="6858000"/>
          </a:xfrm>
          <a:prstGeom prst="rect">
            <a:avLst/>
          </a:prstGeom>
          <a:solidFill>
            <a:srgbClr val="FFFFFF"/>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326" name="Google Shape;326;p14"/>
          <p:cNvSpPr txBox="1"/>
          <p:nvPr/>
        </p:nvSpPr>
        <p:spPr>
          <a:xfrm>
            <a:off x="268330" y="894567"/>
            <a:ext cx="8474700" cy="5885100"/>
          </a:xfrm>
          <a:prstGeom prst="rect">
            <a:avLst/>
          </a:prstGeom>
          <a:noFill/>
          <a:ln>
            <a:noFill/>
          </a:ln>
        </p:spPr>
        <p:txBody>
          <a:bodyPr anchorCtr="0" anchor="t" bIns="0" lIns="0" spcFirstLastPara="1" rIns="0" wrap="square" tIns="0">
            <a:spAutoFit/>
          </a:bodyPr>
          <a:lstStyle/>
          <a:p>
            <a:pPr indent="-292115" lvl="0" marL="304815" marR="0" rtl="0" algn="l">
              <a:lnSpc>
                <a:spcPct val="100000"/>
              </a:lnSpc>
              <a:spcBef>
                <a:spcPts val="0"/>
              </a:spcBef>
              <a:spcAft>
                <a:spcPts val="0"/>
              </a:spcAft>
              <a:buClr>
                <a:schemeClr val="dk1"/>
              </a:buClr>
              <a:buSzPts val="1800"/>
              <a:buFont typeface="Arial"/>
              <a:buChar char="•"/>
            </a:pPr>
            <a:r>
              <a:rPr b="1" i="0" lang="en-US" sz="1800" u="none" cap="none" strike="noStrike">
                <a:solidFill>
                  <a:schemeClr val="dk1"/>
                </a:solidFill>
                <a:latin typeface="Calibri"/>
                <a:ea typeface="Calibri"/>
                <a:cs typeface="Calibri"/>
                <a:sym typeface="Calibri"/>
              </a:rPr>
              <a:t>30% of federal government employees are veterans</a:t>
            </a:r>
            <a:r>
              <a:rPr b="0" i="0" lang="en-US" sz="1800" u="none" cap="none" strike="noStrike">
                <a:solidFill>
                  <a:schemeClr val="dk1"/>
                </a:solidFill>
                <a:latin typeface="Calibri"/>
                <a:ea typeface="Calibri"/>
                <a:cs typeface="Calibri"/>
                <a:sym typeface="Calibri"/>
              </a:rPr>
              <a:t>, though veterans are only 6% of the U.S. population. </a:t>
            </a:r>
            <a:r>
              <a:rPr b="1" i="0" lang="en-US" sz="1800" u="none" cap="none" strike="noStrike">
                <a:solidFill>
                  <a:schemeClr val="dk1"/>
                </a:solidFill>
                <a:latin typeface="Calibri"/>
                <a:ea typeface="Calibri"/>
                <a:cs typeface="Calibri"/>
                <a:sym typeface="Calibri"/>
              </a:rPr>
              <a:t>Military spouses account for 46,000 DoD jobs</a:t>
            </a:r>
            <a:r>
              <a:rPr b="0" i="0" lang="en-US" sz="1800" u="none" cap="none" strike="noStrike">
                <a:solidFill>
                  <a:schemeClr val="dk1"/>
                </a:solidFill>
                <a:latin typeface="Calibri"/>
                <a:ea typeface="Calibri"/>
                <a:cs typeface="Calibri"/>
                <a:sym typeface="Calibri"/>
              </a:rPr>
              <a:t> as of 2021. </a:t>
            </a:r>
            <a:endParaRPr b="0" i="0" sz="1800" u="none" cap="none" strike="noStrike">
              <a:solidFill>
                <a:schemeClr val="dk1"/>
              </a:solidFill>
              <a:latin typeface="Calibri"/>
              <a:ea typeface="Calibri"/>
              <a:cs typeface="Calibri"/>
              <a:sym typeface="Calibri"/>
            </a:endParaRPr>
          </a:p>
          <a:p>
            <a:pPr indent="-292115" lvl="0" marL="304815" marR="0" rtl="0" algn="l">
              <a:lnSpc>
                <a:spcPct val="100000"/>
              </a:lnSpc>
              <a:spcBef>
                <a:spcPts val="1000"/>
              </a:spcBef>
              <a:spcAft>
                <a:spcPts val="0"/>
              </a:spcAft>
              <a:buClr>
                <a:schemeClr val="dk1"/>
              </a:buClr>
              <a:buSzPts val="1800"/>
              <a:buFont typeface="Arial"/>
              <a:buChar char="•"/>
            </a:pPr>
            <a:r>
              <a:rPr b="0" i="0" lang="en-US" sz="1800" u="none" cap="none" strike="noStrike">
                <a:solidFill>
                  <a:schemeClr val="dk1"/>
                </a:solidFill>
                <a:latin typeface="Calibri"/>
                <a:ea typeface="Calibri"/>
                <a:cs typeface="Calibri"/>
                <a:sym typeface="Calibri"/>
              </a:rPr>
              <a:t>EOs and subsequent layoffs disproportionately impact veterans/military spouses and families. </a:t>
            </a:r>
            <a:endParaRPr b="0" i="0" sz="1800" u="none" cap="none" strike="noStrike">
              <a:solidFill>
                <a:schemeClr val="dk1"/>
              </a:solidFill>
              <a:latin typeface="Calibri"/>
              <a:ea typeface="Calibri"/>
              <a:cs typeface="Calibri"/>
              <a:sym typeface="Calibri"/>
            </a:endParaRPr>
          </a:p>
          <a:p>
            <a:pPr indent="-292115" lvl="0" marL="304815" marR="0" rtl="0" algn="l">
              <a:lnSpc>
                <a:spcPct val="100000"/>
              </a:lnSpc>
              <a:spcBef>
                <a:spcPts val="1000"/>
              </a:spcBef>
              <a:spcAft>
                <a:spcPts val="0"/>
              </a:spcAft>
              <a:buClr>
                <a:schemeClr val="dk1"/>
              </a:buClr>
              <a:buSzPts val="1800"/>
              <a:buFont typeface="Arial"/>
              <a:buChar char="•"/>
            </a:pPr>
            <a:r>
              <a:rPr b="0" i="0" lang="en-US" sz="1800" u="none" cap="none" strike="noStrike">
                <a:solidFill>
                  <a:schemeClr val="dk1"/>
                </a:solidFill>
                <a:latin typeface="Calibri"/>
                <a:ea typeface="Calibri"/>
                <a:cs typeface="Calibri"/>
                <a:sym typeface="Calibri"/>
              </a:rPr>
              <a:t>Military spouses are historically underemployed. Those in federal jobs are often on probationary status because of job/location changes and were fired first during cuts. </a:t>
            </a:r>
            <a:endParaRPr b="0" i="0" sz="1800" u="none" cap="none" strike="noStrike">
              <a:solidFill>
                <a:schemeClr val="dk1"/>
              </a:solidFill>
              <a:latin typeface="Calibri"/>
              <a:ea typeface="Calibri"/>
              <a:cs typeface="Calibri"/>
              <a:sym typeface="Calibri"/>
            </a:endParaRPr>
          </a:p>
          <a:p>
            <a:pPr indent="-292115" lvl="0" marL="304815" marR="0" rtl="0" algn="l">
              <a:lnSpc>
                <a:spcPct val="100000"/>
              </a:lnSpc>
              <a:spcBef>
                <a:spcPts val="1000"/>
              </a:spcBef>
              <a:spcAft>
                <a:spcPts val="0"/>
              </a:spcAft>
              <a:buClr>
                <a:schemeClr val="dk1"/>
              </a:buClr>
              <a:buSzPts val="1800"/>
              <a:buFont typeface="Arial"/>
              <a:buChar char="•"/>
            </a:pPr>
            <a:r>
              <a:rPr b="0" i="0" lang="en-US" sz="1800" u="none" cap="none" strike="noStrike">
                <a:solidFill>
                  <a:schemeClr val="dk1"/>
                </a:solidFill>
                <a:latin typeface="Calibri"/>
                <a:ea typeface="Calibri"/>
                <a:cs typeface="Calibri"/>
                <a:sym typeface="Calibri"/>
              </a:rPr>
              <a:t>Veteran unemployment by race: 2.8% White, 3.4% Black, 2.5% Asian, 3.3% Hispanic/Latine. EOs impacting DEI are likely to increase these disparities.</a:t>
            </a:r>
            <a:endParaRPr b="0" i="0" sz="1800" u="none" cap="none" strike="noStrike">
              <a:solidFill>
                <a:schemeClr val="dk1"/>
              </a:solidFill>
              <a:latin typeface="Calibri"/>
              <a:ea typeface="Calibri"/>
              <a:cs typeface="Calibri"/>
              <a:sym typeface="Calibri"/>
            </a:endParaRPr>
          </a:p>
          <a:p>
            <a:pPr indent="-292115" lvl="0" marL="304815" marR="0" rtl="0" algn="l">
              <a:lnSpc>
                <a:spcPct val="100000"/>
              </a:lnSpc>
              <a:spcBef>
                <a:spcPts val="1000"/>
              </a:spcBef>
              <a:spcAft>
                <a:spcPts val="0"/>
              </a:spcAft>
              <a:buClr>
                <a:schemeClr val="dk1"/>
              </a:buClr>
              <a:buSzPts val="1800"/>
              <a:buFont typeface="Arial"/>
              <a:buChar char="•"/>
            </a:pPr>
            <a:r>
              <a:rPr b="0" i="0" lang="en-US" sz="1800" u="none" cap="none" strike="noStrike">
                <a:solidFill>
                  <a:schemeClr val="dk1"/>
                </a:solidFill>
                <a:latin typeface="Calibri"/>
                <a:ea typeface="Calibri"/>
                <a:cs typeface="Calibri"/>
                <a:sym typeface="Calibri"/>
              </a:rPr>
              <a:t>Veteran unemployment by disability: 5.3% for veterans with a disability compared to 3.4% for veterans with no disability. </a:t>
            </a:r>
            <a:endParaRPr b="0" i="0" sz="1800" u="none" cap="none" strike="noStrike">
              <a:solidFill>
                <a:schemeClr val="dk1"/>
              </a:solidFill>
              <a:latin typeface="Calibri"/>
              <a:ea typeface="Calibri"/>
              <a:cs typeface="Calibri"/>
              <a:sym typeface="Calibri"/>
            </a:endParaRPr>
          </a:p>
          <a:p>
            <a:pPr indent="-292115" lvl="0" marL="304815" marR="0" rtl="0" algn="l">
              <a:lnSpc>
                <a:spcPct val="100000"/>
              </a:lnSpc>
              <a:spcBef>
                <a:spcPts val="1000"/>
              </a:spcBef>
              <a:spcAft>
                <a:spcPts val="0"/>
              </a:spcAft>
              <a:buClr>
                <a:schemeClr val="dk1"/>
              </a:buClr>
              <a:buSzPts val="1800"/>
              <a:buFont typeface="Arial"/>
              <a:buChar char="•"/>
            </a:pPr>
            <a:r>
              <a:rPr b="0" i="0" lang="en-US" sz="1800" u="none" cap="none" strike="noStrike">
                <a:solidFill>
                  <a:schemeClr val="dk1"/>
                </a:solidFill>
                <a:latin typeface="Calibri"/>
                <a:ea typeface="Calibri"/>
                <a:cs typeface="Calibri"/>
                <a:sym typeface="Calibri"/>
              </a:rPr>
              <a:t>Veteran unemployment by gender: 3.4% Women, 2.9% Men, no statistics on nonbinary or transgender.</a:t>
            </a:r>
            <a:endParaRPr b="0" i="0" sz="1800" u="none" cap="none" strike="noStrike">
              <a:solidFill>
                <a:srgbClr val="000000"/>
              </a:solidFill>
              <a:latin typeface="Arial"/>
              <a:ea typeface="Arial"/>
              <a:cs typeface="Arial"/>
              <a:sym typeface="Arial"/>
            </a:endParaRPr>
          </a:p>
          <a:p>
            <a:pPr indent="-292115" lvl="0" marL="304815" marR="0" rtl="0" algn="l">
              <a:lnSpc>
                <a:spcPct val="100000"/>
              </a:lnSpc>
              <a:spcBef>
                <a:spcPts val="1000"/>
              </a:spcBef>
              <a:spcAft>
                <a:spcPts val="0"/>
              </a:spcAft>
              <a:buClr>
                <a:schemeClr val="dk1"/>
              </a:buClr>
              <a:buSzPts val="1800"/>
              <a:buFont typeface="Arial"/>
              <a:buChar char="•"/>
            </a:pPr>
            <a:r>
              <a:rPr b="0" i="0" lang="en-US" sz="1800" u="none" cap="none" strike="noStrike">
                <a:solidFill>
                  <a:srgbClr val="C00000"/>
                </a:solidFill>
                <a:latin typeface="Calibri"/>
                <a:ea typeface="Calibri"/>
                <a:cs typeface="Calibri"/>
                <a:sym typeface="Calibri"/>
              </a:rPr>
              <a:t>Veteran unemployment by LGBTQ+ status is not measured. Research finds that LGBTQ+, particularly transgender, veterans face discrimination in employment, housing, healthcare, and other settings. </a:t>
            </a:r>
            <a:endParaRPr b="0" i="0" sz="1800" u="none" cap="none" strike="noStrike">
              <a:solidFill>
                <a:schemeClr val="dk1"/>
              </a:solidFill>
              <a:latin typeface="Calibri"/>
              <a:ea typeface="Calibri"/>
              <a:cs typeface="Calibri"/>
              <a:sym typeface="Calibri"/>
            </a:endParaRPr>
          </a:p>
          <a:p>
            <a:pPr indent="-292115" lvl="0" marL="304815" marR="0" rtl="0" algn="l">
              <a:lnSpc>
                <a:spcPct val="100000"/>
              </a:lnSpc>
              <a:spcBef>
                <a:spcPts val="1000"/>
              </a:spcBef>
              <a:spcAft>
                <a:spcPts val="0"/>
              </a:spcAft>
              <a:buClr>
                <a:schemeClr val="dk1"/>
              </a:buClr>
              <a:buSzPts val="1800"/>
              <a:buFont typeface="Arial"/>
              <a:buChar char="•"/>
            </a:pPr>
            <a:r>
              <a:rPr b="0" i="0" lang="en-US" sz="1800" u="none" cap="none" strike="noStrike">
                <a:solidFill>
                  <a:schemeClr val="dk1"/>
                </a:solidFill>
                <a:latin typeface="Calibri"/>
                <a:ea typeface="Calibri"/>
                <a:cs typeface="Calibri"/>
                <a:sym typeface="Calibri"/>
              </a:rPr>
              <a:t>Getting a job with anything other than an honorable discharge is difficult. </a:t>
            </a:r>
            <a:r>
              <a:rPr b="0" i="0" lang="en-US" sz="1800" u="none" cap="none" strike="noStrike">
                <a:solidFill>
                  <a:srgbClr val="C00000"/>
                </a:solidFill>
                <a:latin typeface="Calibri"/>
                <a:ea typeface="Calibri"/>
                <a:cs typeface="Calibri"/>
                <a:sym typeface="Calibri"/>
              </a:rPr>
              <a:t>Under Don’t Ask, Don’t Tell, 114,000+ LGBTQ+ veterans received other than honorable or dishonorable discharges. </a:t>
            </a:r>
            <a:endParaRPr b="0" i="0" sz="1800" u="none" cap="none" strike="noStrike">
              <a:solidFill>
                <a:srgbClr val="C00000"/>
              </a:solidFill>
              <a:latin typeface="Calibri"/>
              <a:ea typeface="Calibri"/>
              <a:cs typeface="Calibri"/>
              <a:sym typeface="Calibri"/>
            </a:endParaRPr>
          </a:p>
        </p:txBody>
      </p:sp>
      <p:sp>
        <p:nvSpPr>
          <p:cNvPr id="327" name="Google Shape;327;p14"/>
          <p:cNvSpPr txBox="1"/>
          <p:nvPr/>
        </p:nvSpPr>
        <p:spPr>
          <a:xfrm>
            <a:off x="-501828" y="213781"/>
            <a:ext cx="7851600" cy="6774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4400"/>
              <a:buFont typeface="Arial"/>
              <a:buNone/>
            </a:pPr>
            <a:r>
              <a:rPr b="0" i="0" lang="en-US" sz="4400" u="none" cap="none" strike="noStrike">
                <a:solidFill>
                  <a:schemeClr val="dk1"/>
                </a:solidFill>
                <a:latin typeface="Calibri"/>
                <a:ea typeface="Calibri"/>
                <a:cs typeface="Calibri"/>
                <a:sym typeface="Calibri"/>
              </a:rPr>
              <a:t>Veteran Data</a:t>
            </a:r>
            <a:endParaRPr b="0" i="0" sz="4400" u="none" cap="none" strike="noStrike">
              <a:solidFill>
                <a:schemeClr val="dk1"/>
              </a:solidFill>
              <a:latin typeface="Calibri"/>
              <a:ea typeface="Calibri"/>
              <a:cs typeface="Calibri"/>
              <a:sym typeface="Calibri"/>
            </a:endParaRPr>
          </a:p>
        </p:txBody>
      </p:sp>
      <p:pic>
        <p:nvPicPr>
          <p:cNvPr descr="A logo with a red and blue eagle and a star&#10;&#10;Description automatically generated" id="328" name="Google Shape;328;p14"/>
          <p:cNvPicPr preferRelativeResize="0"/>
          <p:nvPr/>
        </p:nvPicPr>
        <p:blipFill rotWithShape="1">
          <a:blip r:embed="rId4">
            <a:alphaModFix/>
          </a:blip>
          <a:srcRect b="0" l="0" r="0" t="0"/>
          <a:stretch/>
        </p:blipFill>
        <p:spPr>
          <a:xfrm>
            <a:off x="10482793" y="356474"/>
            <a:ext cx="947308" cy="94730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pic>
        <p:nvPicPr>
          <p:cNvPr descr="Neon computer chips" id="333" name="Google Shape;333;p15"/>
          <p:cNvPicPr preferRelativeResize="0"/>
          <p:nvPr/>
        </p:nvPicPr>
        <p:blipFill rotWithShape="1">
          <a:blip r:embed="rId3">
            <a:alphaModFix amt="78000"/>
          </a:blip>
          <a:srcRect b="0" l="31004" r="31004" t="0"/>
          <a:stretch/>
        </p:blipFill>
        <p:spPr>
          <a:xfrm>
            <a:off x="0" y="0"/>
            <a:ext cx="3909852" cy="6858000"/>
          </a:xfrm>
          <a:prstGeom prst="rect">
            <a:avLst/>
          </a:prstGeom>
          <a:noFill/>
          <a:ln>
            <a:noFill/>
          </a:ln>
        </p:spPr>
      </p:pic>
      <p:sp>
        <p:nvSpPr>
          <p:cNvPr id="334" name="Google Shape;334;p15"/>
          <p:cNvSpPr txBox="1"/>
          <p:nvPr/>
        </p:nvSpPr>
        <p:spPr>
          <a:xfrm>
            <a:off x="4103423" y="1041023"/>
            <a:ext cx="7851600" cy="5125800"/>
          </a:xfrm>
          <a:prstGeom prst="rect">
            <a:avLst/>
          </a:prstGeom>
          <a:noFill/>
          <a:ln>
            <a:noFill/>
          </a:ln>
        </p:spPr>
        <p:txBody>
          <a:bodyPr anchorCtr="0" anchor="t" bIns="0" lIns="0" spcFirstLastPara="1" rIns="0" wrap="square" tIns="0">
            <a:spAutoFit/>
          </a:bodyPr>
          <a:lstStyle/>
          <a:p>
            <a:pPr indent="-190515" lvl="0" marL="304815" marR="0" rtl="0" algn="l">
              <a:lnSpc>
                <a:spcPct val="100000"/>
              </a:lnSpc>
              <a:spcBef>
                <a:spcPts val="0"/>
              </a:spcBef>
              <a:spcAft>
                <a:spcPts val="0"/>
              </a:spcAft>
              <a:buClr>
                <a:schemeClr val="dk1"/>
              </a:buClr>
              <a:buSzPts val="1800"/>
              <a:buFont typeface="Arial"/>
              <a:buNone/>
            </a:pPr>
            <a:r>
              <a:t/>
            </a:r>
            <a:endParaRPr b="0" i="0" sz="1800" u="none" cap="none" strike="noStrike">
              <a:solidFill>
                <a:schemeClr val="dk1"/>
              </a:solidFill>
              <a:latin typeface="Calibri"/>
              <a:ea typeface="Calibri"/>
              <a:cs typeface="Calibri"/>
              <a:sym typeface="Calibri"/>
            </a:endParaRPr>
          </a:p>
          <a:p>
            <a:pPr indent="-304815" lvl="0" marL="304815" marR="0" rtl="0" algn="l">
              <a:lnSpc>
                <a:spcPct val="100000"/>
              </a:lnSpc>
              <a:spcBef>
                <a:spcPts val="0"/>
              </a:spcBef>
              <a:spcAft>
                <a:spcPts val="0"/>
              </a:spcAft>
              <a:buClr>
                <a:srgbClr val="C00000"/>
              </a:buClr>
              <a:buSzPts val="2100"/>
              <a:buFont typeface="Arial"/>
              <a:buChar char="•"/>
            </a:pPr>
            <a:r>
              <a:rPr b="0" i="0" lang="en-US" sz="2100" u="none" cap="none" strike="noStrike">
                <a:solidFill>
                  <a:srgbClr val="C00000"/>
                </a:solidFill>
                <a:latin typeface="Calibri"/>
                <a:ea typeface="Calibri"/>
                <a:cs typeface="Calibri"/>
                <a:sym typeface="Calibri"/>
              </a:rPr>
              <a:t>LGBTQ+ veterans are 4x more likely than non-LGBTQ+ veterans to report financial difficulty </a:t>
            </a:r>
            <a:r>
              <a:rPr b="0" i="0" lang="en-US" sz="2100" u="none" cap="none" strike="noStrike">
                <a:solidFill>
                  <a:schemeClr val="dk1"/>
                </a:solidFill>
                <a:latin typeface="Calibri"/>
                <a:ea typeface="Calibri"/>
                <a:cs typeface="Calibri"/>
                <a:sym typeface="Calibri"/>
              </a:rPr>
              <a:t>(14% vs 3%).</a:t>
            </a:r>
            <a:endParaRPr b="0" i="0" sz="1400" u="none" cap="none" strike="noStrike">
              <a:solidFill>
                <a:srgbClr val="000000"/>
              </a:solidFill>
              <a:latin typeface="Arial"/>
              <a:ea typeface="Arial"/>
              <a:cs typeface="Arial"/>
              <a:sym typeface="Arial"/>
            </a:endParaRPr>
          </a:p>
          <a:p>
            <a:pPr indent="-171465" lvl="0" marL="304815" marR="0" rtl="0" algn="l">
              <a:lnSpc>
                <a:spcPct val="100000"/>
              </a:lnSpc>
              <a:spcBef>
                <a:spcPts val="0"/>
              </a:spcBef>
              <a:spcAft>
                <a:spcPts val="0"/>
              </a:spcAft>
              <a:buClr>
                <a:schemeClr val="dk1"/>
              </a:buClr>
              <a:buSzPts val="2100"/>
              <a:buFont typeface="Arial"/>
              <a:buNone/>
            </a:pPr>
            <a:r>
              <a:t/>
            </a:r>
            <a:endParaRPr b="0" i="0" sz="2100" u="none" cap="none" strike="noStrike">
              <a:solidFill>
                <a:schemeClr val="dk1"/>
              </a:solidFill>
              <a:latin typeface="Calibri"/>
              <a:ea typeface="Calibri"/>
              <a:cs typeface="Calibri"/>
              <a:sym typeface="Calibri"/>
            </a:endParaRPr>
          </a:p>
          <a:p>
            <a:pPr indent="-304815" lvl="0" marL="304815" marR="0" rtl="0" algn="l">
              <a:lnSpc>
                <a:spcPct val="100000"/>
              </a:lnSpc>
              <a:spcBef>
                <a:spcPts val="0"/>
              </a:spcBef>
              <a:spcAft>
                <a:spcPts val="0"/>
              </a:spcAft>
              <a:buClr>
                <a:srgbClr val="C00000"/>
              </a:buClr>
              <a:buSzPts val="2100"/>
              <a:buFont typeface="Arial"/>
              <a:buChar char="•"/>
            </a:pPr>
            <a:r>
              <a:rPr b="0" i="0" lang="en-US" sz="2100" u="none" cap="none" strike="noStrike">
                <a:solidFill>
                  <a:srgbClr val="C00000"/>
                </a:solidFill>
                <a:latin typeface="Calibri"/>
                <a:ea typeface="Calibri"/>
                <a:cs typeface="Calibri"/>
                <a:sym typeface="Calibri"/>
              </a:rPr>
              <a:t>LGBTQ+ veterans are twice as likely to receive unemployment benefits as non-LGBTQ+ veterans </a:t>
            </a:r>
            <a:r>
              <a:rPr b="0" i="0" lang="en-US" sz="2100" u="none" cap="none" strike="noStrike">
                <a:solidFill>
                  <a:schemeClr val="dk1"/>
                </a:solidFill>
                <a:latin typeface="Calibri"/>
                <a:ea typeface="Calibri"/>
                <a:cs typeface="Calibri"/>
                <a:sym typeface="Calibri"/>
              </a:rPr>
              <a:t>(17% vs 9%).</a:t>
            </a:r>
            <a:endParaRPr b="0" i="0" sz="1400" u="none" cap="none" strike="noStrike">
              <a:solidFill>
                <a:srgbClr val="000000"/>
              </a:solidFill>
              <a:latin typeface="Arial"/>
              <a:ea typeface="Arial"/>
              <a:cs typeface="Arial"/>
              <a:sym typeface="Arial"/>
            </a:endParaRPr>
          </a:p>
          <a:p>
            <a:pPr indent="-171465" lvl="0" marL="304815" marR="0" rtl="0" algn="l">
              <a:lnSpc>
                <a:spcPct val="100000"/>
              </a:lnSpc>
              <a:spcBef>
                <a:spcPts val="0"/>
              </a:spcBef>
              <a:spcAft>
                <a:spcPts val="0"/>
              </a:spcAft>
              <a:buClr>
                <a:schemeClr val="dk1"/>
              </a:buClr>
              <a:buSzPts val="2100"/>
              <a:buFont typeface="Arial"/>
              <a:buNone/>
            </a:pPr>
            <a:r>
              <a:t/>
            </a:r>
            <a:endParaRPr b="0" i="0" sz="2100" u="none" cap="none" strike="noStrike">
              <a:solidFill>
                <a:schemeClr val="dk1"/>
              </a:solidFill>
              <a:latin typeface="Calibri"/>
              <a:ea typeface="Calibri"/>
              <a:cs typeface="Calibri"/>
              <a:sym typeface="Calibri"/>
            </a:endParaRPr>
          </a:p>
          <a:p>
            <a:pPr indent="-304815" lvl="0" marL="304815" marR="0" rtl="0" algn="l">
              <a:lnSpc>
                <a:spcPct val="100000"/>
              </a:lnSpc>
              <a:spcBef>
                <a:spcPts val="0"/>
              </a:spcBef>
              <a:spcAft>
                <a:spcPts val="0"/>
              </a:spcAft>
              <a:buClr>
                <a:schemeClr val="dk1"/>
              </a:buClr>
              <a:buSzPts val="2100"/>
              <a:buFont typeface="Arial"/>
              <a:buChar char="•"/>
            </a:pPr>
            <a:r>
              <a:rPr b="0" i="0" lang="en-US" sz="2100" u="none" cap="none" strike="noStrike">
                <a:solidFill>
                  <a:schemeClr val="dk1"/>
                </a:solidFill>
                <a:latin typeface="Calibri"/>
                <a:ea typeface="Calibri"/>
                <a:cs typeface="Calibri"/>
                <a:sym typeface="Calibri"/>
              </a:rPr>
              <a:t>In the civilian labor force, 5.6% of cisgender people report being fired, 13% report being refused a promotion, and 16% report not being hired due to discrimination. </a:t>
            </a:r>
            <a:r>
              <a:rPr b="0" i="0" lang="en-US" sz="2100" u="none" cap="none" strike="noStrike">
                <a:solidFill>
                  <a:srgbClr val="C00000"/>
                </a:solidFill>
                <a:latin typeface="Calibri"/>
                <a:ea typeface="Calibri"/>
                <a:cs typeface="Calibri"/>
                <a:sym typeface="Calibri"/>
              </a:rPr>
              <a:t>67% of transgender people report adverse job outcomes because of their gender identity or expression.</a:t>
            </a:r>
            <a:endParaRPr b="0" i="0" sz="1400" u="none" cap="none" strike="noStrike">
              <a:solidFill>
                <a:srgbClr val="000000"/>
              </a:solidFill>
              <a:latin typeface="Arial"/>
              <a:ea typeface="Arial"/>
              <a:cs typeface="Arial"/>
              <a:sym typeface="Arial"/>
            </a:endParaRPr>
          </a:p>
          <a:p>
            <a:pPr indent="-171465" lvl="0" marL="304815" marR="0" rtl="0" algn="l">
              <a:lnSpc>
                <a:spcPct val="100000"/>
              </a:lnSpc>
              <a:spcBef>
                <a:spcPts val="0"/>
              </a:spcBef>
              <a:spcAft>
                <a:spcPts val="0"/>
              </a:spcAft>
              <a:buClr>
                <a:schemeClr val="dk1"/>
              </a:buClr>
              <a:buSzPts val="2100"/>
              <a:buFont typeface="Arial"/>
              <a:buNone/>
            </a:pPr>
            <a:r>
              <a:t/>
            </a:r>
            <a:endParaRPr b="0" i="0" sz="2100" u="none" cap="none" strike="noStrike">
              <a:solidFill>
                <a:schemeClr val="dk1"/>
              </a:solidFill>
              <a:latin typeface="Calibri"/>
              <a:ea typeface="Calibri"/>
              <a:cs typeface="Calibri"/>
              <a:sym typeface="Calibri"/>
            </a:endParaRPr>
          </a:p>
          <a:p>
            <a:pPr indent="-304815" lvl="0" marL="304815" marR="0" rtl="0" algn="l">
              <a:lnSpc>
                <a:spcPct val="100000"/>
              </a:lnSpc>
              <a:spcBef>
                <a:spcPts val="0"/>
              </a:spcBef>
              <a:spcAft>
                <a:spcPts val="0"/>
              </a:spcAft>
              <a:buClr>
                <a:schemeClr val="dk1"/>
              </a:buClr>
              <a:buSzPts val="2100"/>
              <a:buFont typeface="Arial"/>
              <a:buChar char="•"/>
            </a:pPr>
            <a:r>
              <a:rPr b="0" i="0" lang="en-US" sz="2100" u="none" cap="none" strike="noStrike">
                <a:solidFill>
                  <a:schemeClr val="dk1"/>
                </a:solidFill>
                <a:latin typeface="Calibri"/>
                <a:ea typeface="Calibri"/>
                <a:cs typeface="Calibri"/>
                <a:sym typeface="Calibri"/>
              </a:rPr>
              <a:t>While effective treatment has extended life expectancies and reduced disabilities in people living with HIV, </a:t>
            </a:r>
            <a:r>
              <a:rPr b="0" i="0" lang="en-US" sz="2100" u="none" cap="none" strike="noStrike">
                <a:solidFill>
                  <a:srgbClr val="C00000"/>
                </a:solidFill>
                <a:latin typeface="Calibri"/>
                <a:ea typeface="Calibri"/>
                <a:cs typeface="Calibri"/>
                <a:sym typeface="Calibri"/>
              </a:rPr>
              <a:t>45-65% of working-age people living with HIV are unemployed compared to 5-10% in the public. </a:t>
            </a:r>
            <a:endParaRPr b="0" i="0" sz="2100" u="none" cap="none" strike="noStrike">
              <a:solidFill>
                <a:srgbClr val="C00000"/>
              </a:solidFill>
              <a:latin typeface="Calibri"/>
              <a:ea typeface="Calibri"/>
              <a:cs typeface="Calibri"/>
              <a:sym typeface="Calibri"/>
            </a:endParaRPr>
          </a:p>
        </p:txBody>
      </p:sp>
      <p:sp>
        <p:nvSpPr>
          <p:cNvPr id="335" name="Google Shape;335;p15"/>
          <p:cNvSpPr txBox="1"/>
          <p:nvPr/>
        </p:nvSpPr>
        <p:spPr>
          <a:xfrm>
            <a:off x="4103423" y="127708"/>
            <a:ext cx="7851510" cy="81253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4400"/>
              <a:buFont typeface="Arial"/>
              <a:buNone/>
            </a:pPr>
            <a:r>
              <a:rPr b="0" i="0" lang="en-US" sz="4400" u="none" cap="none" strike="noStrike">
                <a:solidFill>
                  <a:schemeClr val="dk1"/>
                </a:solidFill>
                <a:latin typeface="Calibri"/>
                <a:ea typeface="Calibri"/>
                <a:cs typeface="Calibri"/>
                <a:sym typeface="Calibri"/>
              </a:rPr>
              <a:t>LGBTQ+ Veteran Data</a:t>
            </a:r>
            <a:endParaRPr b="0" i="0" sz="4400" u="none" cap="none" strike="noStrike">
              <a:solidFill>
                <a:schemeClr val="dk1"/>
              </a:solidFill>
              <a:latin typeface="Calibri"/>
              <a:ea typeface="Calibri"/>
              <a:cs typeface="Calibri"/>
              <a:sym typeface="Calibri"/>
            </a:endParaRPr>
          </a:p>
        </p:txBody>
      </p:sp>
      <p:pic>
        <p:nvPicPr>
          <p:cNvPr descr="A logo with a red and blue eagle and a star&#10;&#10;Description automatically generated" id="336" name="Google Shape;336;p15"/>
          <p:cNvPicPr preferRelativeResize="0"/>
          <p:nvPr/>
        </p:nvPicPr>
        <p:blipFill rotWithShape="1">
          <a:blip r:embed="rId4">
            <a:alphaModFix/>
          </a:blip>
          <a:srcRect b="0" l="0" r="0" t="0"/>
          <a:stretch/>
        </p:blipFill>
        <p:spPr>
          <a:xfrm>
            <a:off x="237068" y="4961975"/>
            <a:ext cx="947308" cy="94730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pic>
        <p:nvPicPr>
          <p:cNvPr descr="Tomb of the unknown soldier" id="341" name="Google Shape;341;p16"/>
          <p:cNvPicPr preferRelativeResize="0"/>
          <p:nvPr/>
        </p:nvPicPr>
        <p:blipFill rotWithShape="1">
          <a:blip r:embed="rId3">
            <a:alphaModFix/>
          </a:blip>
          <a:srcRect b="177" l="0" r="5141" t="177"/>
          <a:stretch/>
        </p:blipFill>
        <p:spPr>
          <a:xfrm>
            <a:off x="3486926" y="0"/>
            <a:ext cx="8705074" cy="6858000"/>
          </a:xfrm>
          <a:prstGeom prst="rect">
            <a:avLst/>
          </a:prstGeom>
          <a:noFill/>
          <a:ln>
            <a:noFill/>
          </a:ln>
        </p:spPr>
      </p:pic>
      <p:sp>
        <p:nvSpPr>
          <p:cNvPr id="342" name="Google Shape;342;p16"/>
          <p:cNvSpPr/>
          <p:nvPr/>
        </p:nvSpPr>
        <p:spPr>
          <a:xfrm>
            <a:off x="229809" y="244151"/>
            <a:ext cx="9177022" cy="6369698"/>
          </a:xfrm>
          <a:prstGeom prst="rect">
            <a:avLst/>
          </a:prstGeom>
          <a:solidFill>
            <a:srgbClr val="FFFFFF"/>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343" name="Google Shape;343;p16"/>
          <p:cNvSpPr txBox="1"/>
          <p:nvPr/>
        </p:nvSpPr>
        <p:spPr>
          <a:xfrm>
            <a:off x="229809" y="356474"/>
            <a:ext cx="8835533" cy="6140142"/>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2100"/>
              <a:buFont typeface="Arial"/>
              <a:buNone/>
            </a:pPr>
            <a:r>
              <a:rPr b="0" i="0" lang="en-US" sz="2100" u="none" cap="none" strike="noStrike">
                <a:solidFill>
                  <a:srgbClr val="000000"/>
                </a:solidFill>
                <a:latin typeface="Calibri"/>
                <a:ea typeface="Calibri"/>
                <a:cs typeface="Calibri"/>
                <a:sym typeface="Calibri"/>
              </a:rPr>
              <a:t>Captain Herrero, a transgender man and accomplished U.S. Army officer teaches at WestPoint, an honor that is the culmination of years of leadership, authenticity, and resilience.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100"/>
              <a:buFont typeface="Arial"/>
              <a:buNone/>
            </a:pPr>
            <a:r>
              <a:rPr b="0" i="0" lang="en-US" sz="2100" u="none" cap="none" strike="noStrike">
                <a:solidFill>
                  <a:srgbClr val="000000"/>
                </a:solidFill>
                <a:latin typeface="Calibri"/>
                <a:ea typeface="Calibri"/>
                <a:cs typeface="Calibri"/>
                <a:sym typeface="Calibri"/>
              </a:rPr>
              <a:t>Service runs in his family, and as a young man struggling to find his identity, he found himself drawn to the Army ROTC program at his university. Initially, he joined to prove something — to himself and to the legacy of service in his family. It was when Herrero was selected for command movement control team when he came out as transgender to his soldiers and began his transition. He worried how they might react but they broke into applause and one of his staff sergeants simply asked, “How would you like us to address you?” That moment – going from being called ma’am to sir – was a turning point that brought them closer as a unit.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100"/>
              <a:buFont typeface="Arial"/>
              <a:buNone/>
            </a:pPr>
            <a:r>
              <a:rPr b="0" i="0" lang="en-US" sz="2100" u="none" cap="none" strike="noStrike">
                <a:solidFill>
                  <a:srgbClr val="000000"/>
                </a:solidFill>
                <a:latin typeface="Calibri"/>
                <a:ea typeface="Calibri"/>
                <a:cs typeface="Calibri"/>
                <a:sym typeface="Calibri"/>
              </a:rPr>
              <a:t>For Herrero, authenticity isn’t just a personal choice; it’s a leadership philosophy. He believes that when leaders show up as their true selves, they inspire those they lead to do the same. “Coming out as transgender was one of the hardest things I’ve ever done,” he says. “But it was also the most liberating. My soldiers trusted me more because they knew I wasn’t hiding anything from them.”</a:t>
            </a:r>
            <a:endParaRPr b="0" i="0" sz="1400" u="none" cap="none" strike="noStrike">
              <a:solidFill>
                <a:srgbClr val="000000"/>
              </a:solidFill>
              <a:latin typeface="Arial"/>
              <a:ea typeface="Arial"/>
              <a:cs typeface="Arial"/>
              <a:sym typeface="Arial"/>
            </a:endParaRPr>
          </a:p>
        </p:txBody>
      </p:sp>
      <p:pic>
        <p:nvPicPr>
          <p:cNvPr descr="A logo with a red and blue eagle and a star&#10;&#10;Description automatically generated" id="344" name="Google Shape;344;p16"/>
          <p:cNvPicPr preferRelativeResize="0"/>
          <p:nvPr/>
        </p:nvPicPr>
        <p:blipFill rotWithShape="1">
          <a:blip r:embed="rId4">
            <a:alphaModFix/>
          </a:blip>
          <a:srcRect b="0" l="0" r="0" t="0"/>
          <a:stretch/>
        </p:blipFill>
        <p:spPr>
          <a:xfrm>
            <a:off x="10482793" y="356474"/>
            <a:ext cx="947308" cy="94730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pic>
        <p:nvPicPr>
          <p:cNvPr id="349" name="Google Shape;349;g34a088846fd_1_111"/>
          <p:cNvPicPr preferRelativeResize="0"/>
          <p:nvPr/>
        </p:nvPicPr>
        <p:blipFill rotWithShape="1">
          <a:blip r:embed="rId3">
            <a:alphaModFix amt="55000"/>
          </a:blip>
          <a:srcRect b="-701" l="9309" r="25129" t="1945"/>
          <a:stretch/>
        </p:blipFill>
        <p:spPr>
          <a:xfrm>
            <a:off x="0" y="-24475"/>
            <a:ext cx="6288051" cy="6906951"/>
          </a:xfrm>
          <a:prstGeom prst="rect">
            <a:avLst/>
          </a:prstGeom>
          <a:noFill/>
          <a:ln>
            <a:noFill/>
          </a:ln>
        </p:spPr>
      </p:pic>
      <p:sp>
        <p:nvSpPr>
          <p:cNvPr id="350" name="Google Shape;350;g34a088846fd_1_111"/>
          <p:cNvSpPr/>
          <p:nvPr/>
        </p:nvSpPr>
        <p:spPr>
          <a:xfrm>
            <a:off x="3742267" y="244151"/>
            <a:ext cx="8449800" cy="6369600"/>
          </a:xfrm>
          <a:prstGeom prst="rect">
            <a:avLst/>
          </a:prstGeom>
          <a:solidFill>
            <a:srgbClr val="FFFFFF"/>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351" name="Google Shape;351;g34a088846fd_1_111"/>
          <p:cNvSpPr txBox="1"/>
          <p:nvPr/>
        </p:nvSpPr>
        <p:spPr>
          <a:xfrm>
            <a:off x="3969243" y="358929"/>
            <a:ext cx="7995900" cy="323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rgbClr val="000000"/>
                </a:solidFill>
                <a:highlight>
                  <a:srgbClr val="FFFFFF"/>
                </a:highlight>
                <a:latin typeface="Calibri"/>
                <a:ea typeface="Calibri"/>
                <a:cs typeface="Calibri"/>
                <a:sym typeface="Calibri"/>
              </a:rPr>
              <a:t>Current Events: </a:t>
            </a:r>
            <a:r>
              <a:rPr b="1" i="1" lang="en-US" sz="2100" u="none" cap="none" strike="noStrike">
                <a:solidFill>
                  <a:srgbClr val="000000"/>
                </a:solidFill>
                <a:highlight>
                  <a:srgbClr val="FFFFFF"/>
                </a:highlight>
                <a:latin typeface="Calibri"/>
                <a:ea typeface="Calibri"/>
                <a:cs typeface="Calibri"/>
                <a:sym typeface="Calibri"/>
              </a:rPr>
              <a:t>Talbott v. </a:t>
            </a:r>
            <a:r>
              <a:rPr b="1" i="1" lang="en-US" sz="2100">
                <a:highlight>
                  <a:srgbClr val="FFFFFF"/>
                </a:highlight>
                <a:latin typeface="Calibri"/>
                <a:ea typeface="Calibri"/>
                <a:cs typeface="Calibri"/>
                <a:sym typeface="Calibri"/>
              </a:rPr>
              <a:t>USA </a:t>
            </a:r>
            <a:r>
              <a:rPr b="1" i="0" lang="en-US" sz="2100" u="none" cap="none" strike="noStrike">
                <a:solidFill>
                  <a:srgbClr val="000000"/>
                </a:solidFill>
                <a:highlight>
                  <a:srgbClr val="FFFFFF"/>
                </a:highlight>
                <a:latin typeface="Calibri"/>
                <a:ea typeface="Calibri"/>
                <a:cs typeface="Calibri"/>
                <a:sym typeface="Calibri"/>
              </a:rPr>
              <a:t>and a Transgender Service Ban</a:t>
            </a:r>
            <a:endParaRPr b="1" i="0" sz="2100" u="none" cap="none" strike="noStrike">
              <a:solidFill>
                <a:schemeClr val="dk1"/>
              </a:solidFill>
              <a:latin typeface="Calibri"/>
              <a:ea typeface="Calibri"/>
              <a:cs typeface="Calibri"/>
              <a:sym typeface="Calibri"/>
            </a:endParaRPr>
          </a:p>
        </p:txBody>
      </p:sp>
      <p:pic>
        <p:nvPicPr>
          <p:cNvPr descr="A logo with a red and blue eagle and a star&#10;&#10;Description automatically generated" id="352" name="Google Shape;352;g34a088846fd_1_111"/>
          <p:cNvPicPr preferRelativeResize="0"/>
          <p:nvPr/>
        </p:nvPicPr>
        <p:blipFill rotWithShape="1">
          <a:blip r:embed="rId4">
            <a:alphaModFix/>
          </a:blip>
          <a:srcRect b="0" l="0" r="0" t="0"/>
          <a:stretch/>
        </p:blipFill>
        <p:spPr>
          <a:xfrm>
            <a:off x="214232" y="184128"/>
            <a:ext cx="947308" cy="947308"/>
          </a:xfrm>
          <a:prstGeom prst="rect">
            <a:avLst/>
          </a:prstGeom>
          <a:noFill/>
          <a:ln>
            <a:noFill/>
          </a:ln>
        </p:spPr>
      </p:pic>
      <p:sp>
        <p:nvSpPr>
          <p:cNvPr id="353" name="Google Shape;353;g34a088846fd_1_111"/>
          <p:cNvSpPr txBox="1"/>
          <p:nvPr/>
        </p:nvSpPr>
        <p:spPr>
          <a:xfrm>
            <a:off x="3969243" y="1049054"/>
            <a:ext cx="7995900" cy="5182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2100"/>
              <a:buFont typeface="Arial"/>
              <a:buNone/>
            </a:pPr>
            <a:r>
              <a:rPr b="1" i="0" lang="en-US" sz="1800" u="none" cap="none" strike="noStrike">
                <a:solidFill>
                  <a:srgbClr val="000000"/>
                </a:solidFill>
                <a:highlight>
                  <a:srgbClr val="FFFFFF"/>
                </a:highlight>
                <a:latin typeface="Calibri"/>
                <a:ea typeface="Calibri"/>
                <a:cs typeface="Calibri"/>
                <a:sym typeface="Calibri"/>
              </a:rPr>
              <a:t>The history of transgender service in the military</a:t>
            </a:r>
            <a:endParaRPr b="1" i="0" sz="800" u="none" cap="none" strike="noStrike">
              <a:solidFill>
                <a:srgbClr val="000000"/>
              </a:solidFill>
              <a:highlight>
                <a:srgbClr val="FFFFFF"/>
              </a:highlight>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2100"/>
              <a:buFont typeface="Arial"/>
              <a:buNone/>
            </a:pPr>
            <a:r>
              <a:rPr b="1" i="0" lang="en-US" sz="1800" u="none" cap="none" strike="noStrike">
                <a:solidFill>
                  <a:srgbClr val="000000"/>
                </a:solidFill>
                <a:highlight>
                  <a:srgbClr val="FFFFFF"/>
                </a:highlight>
                <a:latin typeface="Calibri"/>
                <a:ea typeface="Calibri"/>
                <a:cs typeface="Calibri"/>
                <a:sym typeface="Calibri"/>
              </a:rPr>
              <a:t>June 2016: </a:t>
            </a:r>
            <a:r>
              <a:rPr b="0" i="0" lang="en-US" sz="1800" u="none" cap="none" strike="noStrike">
                <a:solidFill>
                  <a:srgbClr val="000000"/>
                </a:solidFill>
                <a:highlight>
                  <a:srgbClr val="FFFFFF"/>
                </a:highlight>
                <a:latin typeface="Calibri"/>
                <a:ea typeface="Calibri"/>
                <a:cs typeface="Calibri"/>
                <a:sym typeface="Calibri"/>
              </a:rPr>
              <a:t>President Obama ended the military’s ban on transgender service, allowing transgender service members to serve openly and allowing transgender recruits to join. </a:t>
            </a:r>
            <a:endParaRPr b="0" i="0" sz="1800" u="none" cap="none" strike="noStrike">
              <a:solidFill>
                <a:srgbClr val="000000"/>
              </a:solidFill>
              <a:highlight>
                <a:srgbClr val="FFFFFF"/>
              </a:highlight>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2100"/>
              <a:buFont typeface="Arial"/>
              <a:buNone/>
            </a:pPr>
            <a:r>
              <a:rPr b="1" i="0" lang="en-US" sz="1800" u="none" cap="none" strike="noStrike">
                <a:solidFill>
                  <a:srgbClr val="000000"/>
                </a:solidFill>
                <a:highlight>
                  <a:srgbClr val="FFFFFF"/>
                </a:highlight>
                <a:latin typeface="Calibri"/>
                <a:ea typeface="Calibri"/>
                <a:cs typeface="Calibri"/>
                <a:sym typeface="Calibri"/>
              </a:rPr>
              <a:t>July 2017: </a:t>
            </a:r>
            <a:r>
              <a:rPr b="0" i="0" lang="en-US" sz="1800" u="none" cap="none" strike="noStrike">
                <a:solidFill>
                  <a:srgbClr val="000000"/>
                </a:solidFill>
                <a:highlight>
                  <a:srgbClr val="FFFFFF"/>
                </a:highlight>
                <a:latin typeface="Calibri"/>
                <a:ea typeface="Calibri"/>
                <a:cs typeface="Calibri"/>
                <a:sym typeface="Calibri"/>
              </a:rPr>
              <a:t>Tweet from President Trump banning trans service members. This set up months of uncertainty and legal challenges. Ultimately, those currently serving were allowed to remain.</a:t>
            </a:r>
            <a:endParaRPr b="0" i="0" sz="1800" u="none" cap="none" strike="noStrike">
              <a:solidFill>
                <a:srgbClr val="000000"/>
              </a:solidFill>
              <a:highlight>
                <a:srgbClr val="FFFFFF"/>
              </a:highlight>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2100"/>
              <a:buFont typeface="Arial"/>
              <a:buNone/>
            </a:pPr>
            <a:r>
              <a:rPr b="1" i="0" lang="en-US" sz="1800" u="none" cap="none" strike="noStrike">
                <a:solidFill>
                  <a:srgbClr val="000000"/>
                </a:solidFill>
                <a:highlight>
                  <a:srgbClr val="FFFFFF"/>
                </a:highlight>
                <a:latin typeface="Calibri"/>
                <a:ea typeface="Calibri"/>
                <a:cs typeface="Calibri"/>
                <a:sym typeface="Calibri"/>
              </a:rPr>
              <a:t>January 2021: </a:t>
            </a:r>
            <a:r>
              <a:rPr b="0" i="0" lang="en-US" sz="1800" u="none" cap="none" strike="noStrike">
                <a:solidFill>
                  <a:srgbClr val="000000"/>
                </a:solidFill>
                <a:highlight>
                  <a:srgbClr val="FFFFFF"/>
                </a:highlight>
                <a:latin typeface="Calibri"/>
                <a:ea typeface="Calibri"/>
                <a:cs typeface="Calibri"/>
                <a:sym typeface="Calibri"/>
              </a:rPr>
              <a:t>New executive order b</a:t>
            </a:r>
            <a:r>
              <a:rPr lang="en-US" sz="1800">
                <a:highlight>
                  <a:srgbClr val="FFFFFF"/>
                </a:highlight>
                <a:latin typeface="Calibri"/>
                <a:ea typeface="Calibri"/>
                <a:cs typeface="Calibri"/>
                <a:sym typeface="Calibri"/>
              </a:rPr>
              <a:t>y</a:t>
            </a:r>
            <a:r>
              <a:rPr b="0" i="0" lang="en-US" sz="1800" u="none" cap="none" strike="noStrike">
                <a:solidFill>
                  <a:srgbClr val="000000"/>
                </a:solidFill>
                <a:highlight>
                  <a:srgbClr val="FFFFFF"/>
                </a:highlight>
                <a:latin typeface="Calibri"/>
                <a:ea typeface="Calibri"/>
                <a:cs typeface="Calibri"/>
                <a:sym typeface="Calibri"/>
              </a:rPr>
              <a:t> President Biden ending the ban on transgender service, allowing troops to join and serve openly. </a:t>
            </a:r>
            <a:endParaRPr b="0" i="0" sz="1800" u="none" cap="none" strike="noStrike">
              <a:solidFill>
                <a:srgbClr val="000000"/>
              </a:solidFill>
              <a:highlight>
                <a:srgbClr val="FFFFFF"/>
              </a:highlight>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2100"/>
              <a:buFont typeface="Arial"/>
              <a:buNone/>
            </a:pPr>
            <a:r>
              <a:rPr b="1" i="0" lang="en-US" sz="1800" u="none" cap="none" strike="noStrike">
                <a:solidFill>
                  <a:srgbClr val="000000"/>
                </a:solidFill>
                <a:highlight>
                  <a:srgbClr val="FFFFFF"/>
                </a:highlight>
                <a:latin typeface="Calibri"/>
                <a:ea typeface="Calibri"/>
                <a:cs typeface="Calibri"/>
                <a:sym typeface="Calibri"/>
              </a:rPr>
              <a:t>January 27, 2025:</a:t>
            </a:r>
            <a:r>
              <a:rPr b="0" i="0" lang="en-US" sz="1800" u="none" cap="none" strike="noStrike">
                <a:solidFill>
                  <a:srgbClr val="000000"/>
                </a:solidFill>
                <a:highlight>
                  <a:srgbClr val="FFFFFF"/>
                </a:highlight>
                <a:latin typeface="Calibri"/>
                <a:ea typeface="Calibri"/>
                <a:cs typeface="Calibri"/>
                <a:sym typeface="Calibri"/>
              </a:rPr>
              <a:t> New EO by President Trump regarding transgender service ban.</a:t>
            </a:r>
            <a:endParaRPr b="0" i="0" sz="1800" u="none" cap="none" strike="noStrike">
              <a:solidFill>
                <a:srgbClr val="000000"/>
              </a:solidFill>
              <a:highlight>
                <a:srgbClr val="FFFFFF"/>
              </a:highlight>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2100"/>
              <a:buFont typeface="Arial"/>
              <a:buNone/>
            </a:pPr>
            <a:r>
              <a:rPr b="1" lang="en-US" sz="1800">
                <a:latin typeface="Calibri"/>
                <a:ea typeface="Calibri"/>
                <a:cs typeface="Calibri"/>
                <a:sym typeface="Calibri"/>
              </a:rPr>
              <a:t>February 26, 2025: </a:t>
            </a:r>
            <a:r>
              <a:rPr lang="en-US" sz="1800">
                <a:latin typeface="Calibri"/>
                <a:ea typeface="Calibri"/>
                <a:cs typeface="Calibri"/>
                <a:sym typeface="Calibri"/>
              </a:rPr>
              <a:t>DoD policy released, would separate trans troops from service.</a:t>
            </a:r>
            <a:endParaRPr sz="1800">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2100"/>
              <a:buFont typeface="Arial"/>
              <a:buNone/>
            </a:pPr>
            <a:r>
              <a:rPr b="1" i="0" lang="en-US" sz="1800" u="none" cap="none" strike="noStrike">
                <a:solidFill>
                  <a:srgbClr val="000000"/>
                </a:solidFill>
                <a:highlight>
                  <a:srgbClr val="FFFFFF"/>
                </a:highlight>
                <a:latin typeface="Calibri"/>
                <a:ea typeface="Calibri"/>
                <a:cs typeface="Calibri"/>
                <a:sym typeface="Calibri"/>
              </a:rPr>
              <a:t>Challenges to 2025 EO: </a:t>
            </a:r>
            <a:r>
              <a:rPr b="0" i="1" lang="en-US" sz="1800" u="none" cap="none" strike="noStrike">
                <a:solidFill>
                  <a:srgbClr val="000000"/>
                </a:solidFill>
                <a:highlight>
                  <a:srgbClr val="FFFFFF"/>
                </a:highlight>
                <a:latin typeface="Calibri"/>
                <a:ea typeface="Calibri"/>
                <a:cs typeface="Calibri"/>
                <a:sym typeface="Calibri"/>
              </a:rPr>
              <a:t>Talbott v. </a:t>
            </a:r>
            <a:r>
              <a:rPr i="1" lang="en-US" sz="1800">
                <a:highlight>
                  <a:srgbClr val="FFFFFF"/>
                </a:highlight>
                <a:latin typeface="Calibri"/>
                <a:ea typeface="Calibri"/>
                <a:cs typeface="Calibri"/>
                <a:sym typeface="Calibri"/>
              </a:rPr>
              <a:t>USA </a:t>
            </a:r>
            <a:r>
              <a:rPr lang="en-US" sz="1800">
                <a:highlight>
                  <a:srgbClr val="FFFFFF"/>
                </a:highlight>
                <a:latin typeface="Calibri"/>
                <a:ea typeface="Calibri"/>
                <a:cs typeface="Calibri"/>
                <a:sym typeface="Calibri"/>
              </a:rPr>
              <a:t>and </a:t>
            </a:r>
            <a:r>
              <a:rPr i="1" lang="en-US" sz="1800">
                <a:highlight>
                  <a:srgbClr val="FFFFFF"/>
                </a:highlight>
                <a:latin typeface="Calibri"/>
                <a:ea typeface="Calibri"/>
                <a:cs typeface="Calibri"/>
                <a:sym typeface="Calibri"/>
              </a:rPr>
              <a:t>Shilling v. Trump</a:t>
            </a:r>
            <a:endParaRPr i="1" sz="1800">
              <a:highlight>
                <a:srgbClr val="FFFFFF"/>
              </a:highlight>
              <a:latin typeface="Calibri"/>
              <a:ea typeface="Calibri"/>
              <a:cs typeface="Calibri"/>
              <a:sym typeface="Calibri"/>
            </a:endParaRPr>
          </a:p>
          <a:p>
            <a:pPr indent="-342900" lvl="0" marL="457200" marR="0" rtl="0" algn="l">
              <a:lnSpc>
                <a:spcPct val="100000"/>
              </a:lnSpc>
              <a:spcBef>
                <a:spcPts val="1000"/>
              </a:spcBef>
              <a:spcAft>
                <a:spcPts val="0"/>
              </a:spcAft>
              <a:buSzPts val="1800"/>
              <a:buFont typeface="Calibri"/>
              <a:buChar char="-"/>
            </a:pPr>
            <a:r>
              <a:rPr b="1" i="1" lang="en-US" sz="1800">
                <a:highlight>
                  <a:srgbClr val="FFFFFF"/>
                </a:highlight>
                <a:latin typeface="Calibri"/>
                <a:ea typeface="Calibri"/>
                <a:cs typeface="Calibri"/>
                <a:sym typeface="Calibri"/>
              </a:rPr>
              <a:t>Talbott:</a:t>
            </a:r>
            <a:r>
              <a:rPr b="1" lang="en-US" sz="1800">
                <a:highlight>
                  <a:srgbClr val="FFFFFF"/>
                </a:highlight>
                <a:latin typeface="Calibri"/>
                <a:ea typeface="Calibri"/>
                <a:cs typeface="Calibri"/>
                <a:sym typeface="Calibri"/>
              </a:rPr>
              <a:t> </a:t>
            </a:r>
            <a:r>
              <a:rPr lang="en-US" sz="1800">
                <a:highlight>
                  <a:srgbClr val="FFFFFF"/>
                </a:highlight>
                <a:latin typeface="Calibri"/>
                <a:ea typeface="Calibri"/>
                <a:cs typeface="Calibri"/>
                <a:sym typeface="Calibri"/>
              </a:rPr>
              <a:t>March 28 - Preliminary injunction granted by Judge Reyes (DC District Court)</a:t>
            </a:r>
            <a:endParaRPr sz="1800">
              <a:highlight>
                <a:srgbClr val="FFFFFF"/>
              </a:highlight>
              <a:latin typeface="Calibri"/>
              <a:ea typeface="Calibri"/>
              <a:cs typeface="Calibri"/>
              <a:sym typeface="Calibri"/>
            </a:endParaRPr>
          </a:p>
          <a:p>
            <a:pPr indent="-342900" lvl="0" marL="457200" marR="0" rtl="0" algn="l">
              <a:lnSpc>
                <a:spcPct val="100000"/>
              </a:lnSpc>
              <a:spcBef>
                <a:spcPts val="1000"/>
              </a:spcBef>
              <a:spcAft>
                <a:spcPts val="1000"/>
              </a:spcAft>
              <a:buSzPts val="1800"/>
              <a:buFont typeface="Calibri"/>
              <a:buChar char="-"/>
            </a:pPr>
            <a:r>
              <a:rPr b="1" i="1" lang="en-US" sz="1800">
                <a:highlight>
                  <a:srgbClr val="FFFFFF"/>
                </a:highlight>
                <a:latin typeface="Calibri"/>
                <a:ea typeface="Calibri"/>
                <a:cs typeface="Calibri"/>
                <a:sym typeface="Calibri"/>
              </a:rPr>
              <a:t>Shilling: </a:t>
            </a:r>
            <a:r>
              <a:rPr lang="en-US" sz="1800">
                <a:highlight>
                  <a:srgbClr val="FFFFFF"/>
                </a:highlight>
                <a:latin typeface="Calibri"/>
                <a:ea typeface="Calibri"/>
                <a:cs typeface="Calibri"/>
                <a:sym typeface="Calibri"/>
              </a:rPr>
              <a:t>March 27 - U.S. District Court issued preliminary injunction </a:t>
            </a:r>
            <a:endParaRPr sz="1800">
              <a:highlight>
                <a:srgbClr val="FFFFFF"/>
              </a:highlight>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pic>
        <p:nvPicPr>
          <p:cNvPr id="358" name="Google Shape;358;p18"/>
          <p:cNvPicPr preferRelativeResize="0"/>
          <p:nvPr/>
        </p:nvPicPr>
        <p:blipFill rotWithShape="1">
          <a:blip r:embed="rId3">
            <a:alphaModFix/>
          </a:blip>
          <a:srcRect b="0" l="0" r="0" t="0"/>
          <a:stretch/>
        </p:blipFill>
        <p:spPr>
          <a:xfrm>
            <a:off x="0" y="0"/>
            <a:ext cx="10287000" cy="6858000"/>
          </a:xfrm>
          <a:prstGeom prst="rect">
            <a:avLst/>
          </a:prstGeom>
          <a:noFill/>
          <a:ln>
            <a:noFill/>
          </a:ln>
        </p:spPr>
      </p:pic>
      <p:sp>
        <p:nvSpPr>
          <p:cNvPr id="359" name="Google Shape;359;p18"/>
          <p:cNvSpPr/>
          <p:nvPr/>
        </p:nvSpPr>
        <p:spPr>
          <a:xfrm>
            <a:off x="3742267" y="244151"/>
            <a:ext cx="8449800" cy="6369600"/>
          </a:xfrm>
          <a:prstGeom prst="rect">
            <a:avLst/>
          </a:prstGeom>
          <a:solidFill>
            <a:srgbClr val="FFFFFF"/>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360" name="Google Shape;360;p18"/>
          <p:cNvSpPr txBox="1"/>
          <p:nvPr/>
        </p:nvSpPr>
        <p:spPr>
          <a:xfrm>
            <a:off x="3969243" y="358929"/>
            <a:ext cx="7995900" cy="5818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2100"/>
              <a:buFont typeface="Arial"/>
              <a:buNone/>
            </a:pPr>
            <a:r>
              <a:rPr b="0" i="0" lang="en-US" sz="2100" u="none" cap="none" strike="noStrike">
                <a:solidFill>
                  <a:srgbClr val="000000"/>
                </a:solidFill>
                <a:highlight>
                  <a:srgbClr val="FFFFFF"/>
                </a:highlight>
                <a:latin typeface="Calibri"/>
                <a:ea typeface="Calibri"/>
                <a:cs typeface="Calibri"/>
                <a:sym typeface="Calibri"/>
              </a:rPr>
              <a:t>Lieutenant Timberlake, a nonbinary service member, joined the Navy as a way to grow, learn, and discover their potential. “The non-binary identity isn’t formally recognized in the military, so people have to pay attention to what I say and do to understand how to interact with me,” they explain. “That can be hard, but it often leads to respectful interactions because they see me — not my gender.” They also push back against misconceptions saying, “There’s this false idea that we aren’t deployable or ready,” they assert. “It’s infuriating because it’s just not true; I’m ready to deploy tonight if needed, and I’ve never been medically unready.”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rgbClr val="000000"/>
              </a:solidFill>
              <a:highlight>
                <a:srgbClr val="FFFFFF"/>
              </a:highlight>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100"/>
              <a:buFont typeface="Arial"/>
              <a:buNone/>
            </a:pPr>
            <a:r>
              <a:rPr b="0" i="0" lang="en-US" sz="2100" u="none" cap="none" strike="noStrike">
                <a:solidFill>
                  <a:schemeClr val="dk1"/>
                </a:solidFill>
                <a:latin typeface="Calibri"/>
                <a:ea typeface="Calibri"/>
                <a:cs typeface="Calibri"/>
                <a:sym typeface="Calibri"/>
              </a:rPr>
              <a:t>This focus on standards underscores an often-overlooked aspect of the military: its readiness challenges. Timberlake’s ability to remain fully deployable is not just a personal achievement — it’s a critical contribution to the Navy’s mission.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100"/>
              <a:buFont typeface="Arial"/>
              <a:buNone/>
            </a:pPr>
            <a:r>
              <a:rPr b="0" i="0" lang="en-US" sz="2100" u="none" cap="none" strike="noStrike">
                <a:solidFill>
                  <a:schemeClr val="dk1"/>
                </a:solidFill>
                <a:latin typeface="Calibri"/>
                <a:ea typeface="Calibri"/>
                <a:cs typeface="Calibri"/>
                <a:sym typeface="Calibri"/>
              </a:rPr>
              <a:t>“I want young queer service members to look at me and say, ‘There’s a place for me here,’” they share. “My goal is to exist authentically within the system and show that it’s possible to thrive.”</a:t>
            </a:r>
            <a:endParaRPr b="0" i="0" sz="2100" u="none" cap="none" strike="noStrike">
              <a:solidFill>
                <a:schemeClr val="dk1"/>
              </a:solidFill>
              <a:latin typeface="Calibri"/>
              <a:ea typeface="Calibri"/>
              <a:cs typeface="Calibri"/>
              <a:sym typeface="Calibri"/>
            </a:endParaRPr>
          </a:p>
        </p:txBody>
      </p:sp>
      <p:pic>
        <p:nvPicPr>
          <p:cNvPr descr="A logo with a red and blue eagle and a star&#10;&#10;Description automatically generated" id="361" name="Google Shape;361;p18"/>
          <p:cNvPicPr preferRelativeResize="0"/>
          <p:nvPr/>
        </p:nvPicPr>
        <p:blipFill rotWithShape="1">
          <a:blip r:embed="rId4">
            <a:alphaModFix/>
          </a:blip>
          <a:srcRect b="0" l="0" r="0" t="0"/>
          <a:stretch/>
        </p:blipFill>
        <p:spPr>
          <a:xfrm>
            <a:off x="610457" y="438103"/>
            <a:ext cx="947308" cy="94730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pic>
        <p:nvPicPr>
          <p:cNvPr id="366" name="Google Shape;366;p19"/>
          <p:cNvPicPr preferRelativeResize="0"/>
          <p:nvPr/>
        </p:nvPicPr>
        <p:blipFill rotWithShape="1">
          <a:blip r:embed="rId3">
            <a:alphaModFix amt="51000"/>
          </a:blip>
          <a:srcRect b="30485" l="0" r="0" t="24212"/>
          <a:stretch/>
        </p:blipFill>
        <p:spPr>
          <a:xfrm>
            <a:off x="6828175" y="0"/>
            <a:ext cx="5363825" cy="1619549"/>
          </a:xfrm>
          <a:prstGeom prst="rect">
            <a:avLst/>
          </a:prstGeom>
          <a:noFill/>
          <a:ln>
            <a:noFill/>
          </a:ln>
        </p:spPr>
      </p:pic>
      <p:sp>
        <p:nvSpPr>
          <p:cNvPr id="367" name="Google Shape;367;p19"/>
          <p:cNvSpPr/>
          <p:nvPr/>
        </p:nvSpPr>
        <p:spPr>
          <a:xfrm>
            <a:off x="-1" y="1499190"/>
            <a:ext cx="12192001" cy="5358809"/>
          </a:xfrm>
          <a:prstGeom prst="rect">
            <a:avLst/>
          </a:prstGeom>
          <a:solidFill>
            <a:srgbClr val="FFFFFF"/>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368" name="Google Shape;368;p19"/>
          <p:cNvSpPr txBox="1"/>
          <p:nvPr/>
        </p:nvSpPr>
        <p:spPr>
          <a:xfrm>
            <a:off x="388621" y="1749383"/>
            <a:ext cx="11338560" cy="460126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2300"/>
              <a:buFont typeface="Arial"/>
              <a:buNone/>
            </a:pPr>
            <a:r>
              <a:rPr b="0" i="0" lang="en-US" sz="2300" u="none" cap="none" strike="noStrike">
                <a:solidFill>
                  <a:schemeClr val="dk1"/>
                </a:solidFill>
                <a:latin typeface="Calibri"/>
                <a:ea typeface="Calibri"/>
                <a:cs typeface="Calibri"/>
                <a:sym typeface="Calibri"/>
              </a:rPr>
              <a:t>U.S. active-duty military (23%) are at higher risk of major depression than members of the general civilian population (15-20%). During military service, LGBTQ+ service members are at greater risk for chronic psychological distress and a higher risk factor for suicidal thoughts due to due to discrimination, stigma, and minority stress. </a:t>
            </a:r>
            <a:r>
              <a:rPr b="0" i="0" lang="en-US" sz="2300" u="none" cap="none" strike="noStrike">
                <a:solidFill>
                  <a:srgbClr val="C00000"/>
                </a:solidFill>
                <a:latin typeface="Calibri"/>
                <a:ea typeface="Calibri"/>
                <a:cs typeface="Calibri"/>
                <a:sym typeface="Calibri"/>
              </a:rPr>
              <a:t>More than 80% of LGBTQ+ veterans report experiencing sexual harassment and high rates of stigma and discrimination.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2300"/>
              <a:buFont typeface="Arial"/>
              <a:buChar char="•"/>
            </a:pPr>
            <a:r>
              <a:rPr b="0" i="0" lang="en-US" sz="2300" u="none" cap="none" strike="noStrike">
                <a:solidFill>
                  <a:schemeClr val="dk1"/>
                </a:solidFill>
                <a:latin typeface="Calibri"/>
                <a:ea typeface="Calibri"/>
                <a:cs typeface="Calibri"/>
                <a:sym typeface="Calibri"/>
              </a:rPr>
              <a:t>LGB veterans are five times as likely as non-LGB veterans to receive a diagnosis for post-traumatic stress disorder.</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dk1"/>
              </a:buClr>
              <a:buSzPts val="2300"/>
              <a:buFont typeface="Arial"/>
              <a:buChar char="•"/>
            </a:pPr>
            <a:r>
              <a:rPr b="0" i="0" lang="en-US" sz="2300" u="none" cap="none" strike="noStrike">
                <a:solidFill>
                  <a:schemeClr val="dk1"/>
                </a:solidFill>
                <a:latin typeface="Calibri"/>
                <a:ea typeface="Calibri"/>
                <a:cs typeface="Calibri"/>
                <a:sym typeface="Calibri"/>
              </a:rPr>
              <a:t>LGBTQ+ veterans (26%) were less likely than non-LGBTQ+ veterans (39%) to report that they are currently covered by a TRICARE, VA, or other military or veteran’s health care plan.</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dk1"/>
              </a:buClr>
              <a:buSzPts val="2300"/>
              <a:buFont typeface="Arial"/>
              <a:buChar char="•"/>
            </a:pPr>
            <a:r>
              <a:rPr b="0" i="0" lang="en-US" sz="2300" u="none" cap="none" strike="noStrike">
                <a:solidFill>
                  <a:schemeClr val="dk1"/>
                </a:solidFill>
                <a:latin typeface="Calibri"/>
                <a:ea typeface="Calibri"/>
                <a:cs typeface="Calibri"/>
                <a:sym typeface="Calibri"/>
              </a:rPr>
              <a:t>The legacy of DADT means that veterans with less-than-honorable discharges and those pushed out of service before becoming eligible do not have access to healthcare benefits and financial support. </a:t>
            </a:r>
            <a:endParaRPr b="0" i="0" sz="1400" u="none" cap="none" strike="noStrike">
              <a:solidFill>
                <a:schemeClr val="dk1"/>
              </a:solidFill>
              <a:latin typeface="Arial"/>
              <a:ea typeface="Arial"/>
              <a:cs typeface="Arial"/>
              <a:sym typeface="Arial"/>
            </a:endParaRPr>
          </a:p>
        </p:txBody>
      </p:sp>
      <p:sp>
        <p:nvSpPr>
          <p:cNvPr id="369" name="Google Shape;369;p19"/>
          <p:cNvSpPr txBox="1"/>
          <p:nvPr/>
        </p:nvSpPr>
        <p:spPr>
          <a:xfrm>
            <a:off x="1712276" y="296007"/>
            <a:ext cx="10014900" cy="1231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4000"/>
              <a:buFont typeface="Arial"/>
              <a:buNone/>
            </a:pPr>
            <a:r>
              <a:rPr b="0" i="0" lang="en-US" sz="4000" u="none" cap="none" strike="noStrike">
                <a:solidFill>
                  <a:schemeClr val="dk1"/>
                </a:solidFill>
                <a:latin typeface="Calibri"/>
                <a:ea typeface="Calibri"/>
                <a:cs typeface="Calibri"/>
                <a:sym typeface="Calibri"/>
              </a:rPr>
              <a:t>Barriers and Disparities: </a:t>
            </a:r>
            <a:br>
              <a:rPr b="0" i="0" lang="en-US" sz="4000" u="none" cap="none" strike="noStrike">
                <a:solidFill>
                  <a:schemeClr val="dk1"/>
                </a:solidFill>
                <a:latin typeface="Calibri"/>
                <a:ea typeface="Calibri"/>
                <a:cs typeface="Calibri"/>
                <a:sym typeface="Calibri"/>
              </a:rPr>
            </a:br>
            <a:r>
              <a:rPr b="0" i="0" lang="en-US" sz="4000" u="none" cap="none" strike="noStrike">
                <a:solidFill>
                  <a:schemeClr val="dk1"/>
                </a:solidFill>
                <a:latin typeface="Calibri"/>
                <a:ea typeface="Calibri"/>
                <a:cs typeface="Calibri"/>
                <a:sym typeface="Calibri"/>
              </a:rPr>
              <a:t>Mental Health</a:t>
            </a:r>
            <a:endParaRPr b="0" i="0" sz="1400" u="none" cap="none" strike="noStrike">
              <a:solidFill>
                <a:srgbClr val="000000"/>
              </a:solidFill>
              <a:latin typeface="Arial"/>
              <a:ea typeface="Arial"/>
              <a:cs typeface="Arial"/>
              <a:sym typeface="Arial"/>
            </a:endParaRPr>
          </a:p>
        </p:txBody>
      </p:sp>
      <p:pic>
        <p:nvPicPr>
          <p:cNvPr descr="A logo with a red and blue eagle and a star&#10;&#10;Description automatically generated" id="370" name="Google Shape;370;p19"/>
          <p:cNvPicPr preferRelativeResize="0"/>
          <p:nvPr/>
        </p:nvPicPr>
        <p:blipFill rotWithShape="1">
          <a:blip r:embed="rId4">
            <a:alphaModFix/>
          </a:blip>
          <a:srcRect b="0" l="0" r="0" t="0"/>
          <a:stretch/>
        </p:blipFill>
        <p:spPr>
          <a:xfrm>
            <a:off x="610457" y="438103"/>
            <a:ext cx="947308" cy="94730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pic>
        <p:nvPicPr>
          <p:cNvPr descr="Close-up of American flag stars" id="96" name="Google Shape;96;p2"/>
          <p:cNvPicPr preferRelativeResize="0"/>
          <p:nvPr/>
        </p:nvPicPr>
        <p:blipFill rotWithShape="1">
          <a:blip r:embed="rId3">
            <a:alphaModFix amt="48000"/>
          </a:blip>
          <a:srcRect b="0" l="0" r="0" t="0"/>
          <a:stretch/>
        </p:blipFill>
        <p:spPr>
          <a:xfrm>
            <a:off x="-1" y="-18094"/>
            <a:ext cx="12192001" cy="6876093"/>
          </a:xfrm>
          <a:prstGeom prst="rect">
            <a:avLst/>
          </a:prstGeom>
          <a:noFill/>
          <a:ln>
            <a:noFill/>
          </a:ln>
        </p:spPr>
      </p:pic>
      <p:sp>
        <p:nvSpPr>
          <p:cNvPr id="97" name="Google Shape;97;p2"/>
          <p:cNvSpPr/>
          <p:nvPr/>
        </p:nvSpPr>
        <p:spPr>
          <a:xfrm>
            <a:off x="-1" y="1499190"/>
            <a:ext cx="12192001" cy="5358809"/>
          </a:xfrm>
          <a:prstGeom prst="rect">
            <a:avLst/>
          </a:prstGeom>
          <a:solidFill>
            <a:srgbClr val="FFFFFF"/>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pic>
        <p:nvPicPr>
          <p:cNvPr descr="A logo with a red and blue eagle and a star&#10;&#10;Description automatically generated" id="98" name="Google Shape;98;p2"/>
          <p:cNvPicPr preferRelativeResize="0"/>
          <p:nvPr/>
        </p:nvPicPr>
        <p:blipFill rotWithShape="1">
          <a:blip r:embed="rId4">
            <a:alphaModFix/>
          </a:blip>
          <a:srcRect b="0" l="0" r="0" t="0"/>
          <a:stretch/>
        </p:blipFill>
        <p:spPr>
          <a:xfrm>
            <a:off x="10880146" y="253090"/>
            <a:ext cx="947308" cy="947308"/>
          </a:xfrm>
          <a:prstGeom prst="rect">
            <a:avLst/>
          </a:prstGeom>
          <a:noFill/>
          <a:ln>
            <a:noFill/>
          </a:ln>
        </p:spPr>
      </p:pic>
      <p:sp>
        <p:nvSpPr>
          <p:cNvPr id="99" name="Google Shape;99;p2"/>
          <p:cNvSpPr txBox="1"/>
          <p:nvPr/>
        </p:nvSpPr>
        <p:spPr>
          <a:xfrm>
            <a:off x="838200" y="365125"/>
            <a:ext cx="10515600" cy="892903"/>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chemeClr val="dk1"/>
              </a:buClr>
              <a:buSzPts val="4400"/>
              <a:buFont typeface="Calibri"/>
              <a:buNone/>
            </a:pPr>
            <a:r>
              <a:rPr b="0" i="0" lang="en-US" sz="4400" u="none" cap="none" strike="noStrike">
                <a:solidFill>
                  <a:schemeClr val="dk1"/>
                </a:solidFill>
                <a:latin typeface="Calibri"/>
                <a:ea typeface="Calibri"/>
                <a:cs typeface="Calibri"/>
                <a:sym typeface="Calibri"/>
              </a:rPr>
              <a:t>Who We Are</a:t>
            </a:r>
            <a:endParaRPr b="0" i="0" sz="1400" u="none" cap="none" strike="noStrike">
              <a:solidFill>
                <a:srgbClr val="000000"/>
              </a:solidFill>
              <a:latin typeface="Calibri"/>
              <a:ea typeface="Calibri"/>
              <a:cs typeface="Calibri"/>
              <a:sym typeface="Calibri"/>
            </a:endParaRPr>
          </a:p>
        </p:txBody>
      </p:sp>
      <p:sp>
        <p:nvSpPr>
          <p:cNvPr id="100" name="Google Shape;100;p2"/>
          <p:cNvSpPr txBox="1"/>
          <p:nvPr/>
        </p:nvSpPr>
        <p:spPr>
          <a:xfrm>
            <a:off x="435935" y="3706478"/>
            <a:ext cx="5089654" cy="27604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rPr b="1" i="0" lang="en-US" sz="3000" u="none" cap="none" strike="noStrike">
                <a:solidFill>
                  <a:schemeClr val="dk1"/>
                </a:solidFill>
                <a:latin typeface="Calibri"/>
                <a:ea typeface="Calibri"/>
                <a:cs typeface="Calibri"/>
                <a:sym typeface="Calibri"/>
              </a:rPr>
              <a:t>Mission</a:t>
            </a:r>
            <a:endParaRPr b="0" i="0" sz="30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800"/>
              <a:buFont typeface="Arial"/>
              <a:buNone/>
            </a:pPr>
            <a:r>
              <a:rPr b="0" i="0" lang="en-US" sz="2400" u="none" cap="none" strike="noStrike">
                <a:solidFill>
                  <a:schemeClr val="dk1"/>
                </a:solidFill>
                <a:latin typeface="Calibri"/>
                <a:ea typeface="Calibri"/>
                <a:cs typeface="Calibri"/>
                <a:sym typeface="Calibri"/>
              </a:rPr>
              <a:t>Modern Military educates, advocates, and champions for the rights and well-being of LGBTQ+ service members, veterans, and their families as well as people living with HIV.</a:t>
            </a:r>
            <a:endParaRPr b="0" i="0" sz="24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 name="Google Shape;101;p2"/>
          <p:cNvSpPr txBox="1"/>
          <p:nvPr/>
        </p:nvSpPr>
        <p:spPr>
          <a:xfrm>
            <a:off x="435935" y="1641247"/>
            <a:ext cx="11151794" cy="167417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rPr b="0" i="0" lang="en-US" sz="2400" u="none" cap="none" strike="noStrike">
                <a:solidFill>
                  <a:schemeClr val="dk1"/>
                </a:solidFill>
                <a:latin typeface="Calibri"/>
                <a:ea typeface="Calibri"/>
                <a:cs typeface="Calibri"/>
                <a:sym typeface="Calibri"/>
              </a:rPr>
              <a:t>Modern Military is the nation's largest organization of LGBTQ+ service members, military spouses, veterans, their families, and allies. We are a united voice for the LBGTQ+ military and veteran community and work to uphold and expand the civil rights progress made on behalf of the LGBTQ+ community.</a:t>
            </a:r>
            <a:endParaRPr b="0" i="0" sz="2400" u="none" cap="none" strike="noStrike">
              <a:solidFill>
                <a:srgbClr val="000000"/>
              </a:solidFill>
              <a:latin typeface="Calibri"/>
              <a:ea typeface="Calibri"/>
              <a:cs typeface="Calibri"/>
              <a:sym typeface="Calibri"/>
            </a:endParaRPr>
          </a:p>
        </p:txBody>
      </p:sp>
      <p:sp>
        <p:nvSpPr>
          <p:cNvPr id="102" name="Google Shape;102;p2"/>
          <p:cNvSpPr txBox="1"/>
          <p:nvPr/>
        </p:nvSpPr>
        <p:spPr>
          <a:xfrm>
            <a:off x="6479177" y="3614212"/>
            <a:ext cx="4874623" cy="27604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rPr b="1" i="0" lang="en-US" sz="3000" u="none" cap="none" strike="noStrike">
                <a:solidFill>
                  <a:schemeClr val="dk1"/>
                </a:solidFill>
                <a:latin typeface="Calibri"/>
                <a:ea typeface="Calibri"/>
                <a:cs typeface="Calibri"/>
                <a:sym typeface="Calibri"/>
              </a:rPr>
              <a:t>Vision</a:t>
            </a:r>
            <a:endParaRPr b="0" i="0" sz="30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800"/>
              <a:buFont typeface="Arial"/>
              <a:buNone/>
            </a:pPr>
            <a:r>
              <a:rPr b="0" i="0" lang="en-US" sz="2400" u="none" cap="none" strike="noStrike">
                <a:solidFill>
                  <a:schemeClr val="dk1"/>
                </a:solidFill>
                <a:latin typeface="Calibri"/>
                <a:ea typeface="Calibri"/>
                <a:cs typeface="Calibri"/>
                <a:sym typeface="Calibri"/>
              </a:rPr>
              <a:t>Modern Military envisions an inclusive and equitable military environment where every member of the LGBTQ+ and HIV-positive community is respected, valued, and empowered to thrive.</a:t>
            </a:r>
            <a:endParaRPr b="0" i="0" sz="24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pic>
        <p:nvPicPr>
          <p:cNvPr id="375" name="Google Shape;375;p20"/>
          <p:cNvPicPr preferRelativeResize="0"/>
          <p:nvPr/>
        </p:nvPicPr>
        <p:blipFill rotWithShape="1">
          <a:blip r:embed="rId3">
            <a:alphaModFix amt="51000"/>
          </a:blip>
          <a:srcRect b="30485" l="0" r="0" t="24212"/>
          <a:stretch/>
        </p:blipFill>
        <p:spPr>
          <a:xfrm>
            <a:off x="6828175" y="0"/>
            <a:ext cx="5363825" cy="1619549"/>
          </a:xfrm>
          <a:prstGeom prst="rect">
            <a:avLst/>
          </a:prstGeom>
          <a:noFill/>
          <a:ln>
            <a:noFill/>
          </a:ln>
        </p:spPr>
      </p:pic>
      <p:sp>
        <p:nvSpPr>
          <p:cNvPr id="376" name="Google Shape;376;p20"/>
          <p:cNvSpPr/>
          <p:nvPr/>
        </p:nvSpPr>
        <p:spPr>
          <a:xfrm>
            <a:off x="-1" y="1499190"/>
            <a:ext cx="12192001" cy="5358809"/>
          </a:xfrm>
          <a:prstGeom prst="rect">
            <a:avLst/>
          </a:prstGeom>
          <a:solidFill>
            <a:srgbClr val="FFFFFF"/>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377" name="Google Shape;377;p20"/>
          <p:cNvSpPr txBox="1"/>
          <p:nvPr/>
        </p:nvSpPr>
        <p:spPr>
          <a:xfrm>
            <a:off x="1768645" y="295998"/>
            <a:ext cx="8654700" cy="1231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4000"/>
              <a:buFont typeface="Arial"/>
              <a:buNone/>
            </a:pPr>
            <a:r>
              <a:rPr b="0" i="0" lang="en-US" sz="4000" u="none" cap="none" strike="noStrike">
                <a:solidFill>
                  <a:schemeClr val="dk1"/>
                </a:solidFill>
                <a:latin typeface="Calibri"/>
                <a:ea typeface="Calibri"/>
                <a:cs typeface="Calibri"/>
                <a:sym typeface="Calibri"/>
              </a:rPr>
              <a:t>Barriers and Disparities: </a:t>
            </a:r>
            <a:br>
              <a:rPr b="0" i="0" lang="en-US" sz="4000" u="none" cap="none" strike="noStrike">
                <a:solidFill>
                  <a:schemeClr val="dk1"/>
                </a:solidFill>
                <a:latin typeface="Calibri"/>
                <a:ea typeface="Calibri"/>
                <a:cs typeface="Calibri"/>
                <a:sym typeface="Calibri"/>
              </a:rPr>
            </a:br>
            <a:r>
              <a:rPr b="0" i="0" lang="en-US" sz="4000" u="none" cap="none" strike="noStrike">
                <a:solidFill>
                  <a:schemeClr val="dk1"/>
                </a:solidFill>
                <a:latin typeface="Calibri"/>
                <a:ea typeface="Calibri"/>
                <a:cs typeface="Calibri"/>
                <a:sym typeface="Calibri"/>
              </a:rPr>
              <a:t>Medical Care</a:t>
            </a:r>
            <a:endParaRPr b="0" i="0" sz="1400" u="none" cap="none" strike="noStrike">
              <a:solidFill>
                <a:srgbClr val="000000"/>
              </a:solidFill>
              <a:latin typeface="Arial"/>
              <a:ea typeface="Arial"/>
              <a:cs typeface="Arial"/>
              <a:sym typeface="Arial"/>
            </a:endParaRPr>
          </a:p>
        </p:txBody>
      </p:sp>
      <p:pic>
        <p:nvPicPr>
          <p:cNvPr descr="A logo with a red and blue eagle and a star&#10;&#10;Description automatically generated" id="378" name="Google Shape;378;p20"/>
          <p:cNvPicPr preferRelativeResize="0"/>
          <p:nvPr/>
        </p:nvPicPr>
        <p:blipFill rotWithShape="1">
          <a:blip r:embed="rId4">
            <a:alphaModFix/>
          </a:blip>
          <a:srcRect b="0" l="0" r="0" t="0"/>
          <a:stretch/>
        </p:blipFill>
        <p:spPr>
          <a:xfrm>
            <a:off x="610457" y="438103"/>
            <a:ext cx="947308" cy="947308"/>
          </a:xfrm>
          <a:prstGeom prst="rect">
            <a:avLst/>
          </a:prstGeom>
          <a:noFill/>
          <a:ln>
            <a:noFill/>
          </a:ln>
        </p:spPr>
      </p:pic>
      <p:sp>
        <p:nvSpPr>
          <p:cNvPr id="379" name="Google Shape;379;p20"/>
          <p:cNvSpPr txBox="1"/>
          <p:nvPr/>
        </p:nvSpPr>
        <p:spPr>
          <a:xfrm>
            <a:off x="237066" y="1749383"/>
            <a:ext cx="11717867" cy="5078313"/>
          </a:xfrm>
          <a:prstGeom prst="rect">
            <a:avLst/>
          </a:prstGeom>
          <a:noFill/>
          <a:ln>
            <a:noFill/>
          </a:ln>
        </p:spPr>
        <p:txBody>
          <a:bodyPr anchorCtr="0" anchor="t" bIns="0" lIns="0" spcFirstLastPara="1" rIns="0" wrap="square" tIns="0">
            <a:spAutoFit/>
          </a:bodyPr>
          <a:lstStyle/>
          <a:p>
            <a:pPr indent="-457200" lvl="0" marL="457200" marR="0" rtl="0" algn="l">
              <a:lnSpc>
                <a:spcPct val="100000"/>
              </a:lnSpc>
              <a:spcBef>
                <a:spcPts val="0"/>
              </a:spcBef>
              <a:spcAft>
                <a:spcPts val="0"/>
              </a:spcAft>
              <a:buClr>
                <a:schemeClr val="dk1"/>
              </a:buClr>
              <a:buSzPts val="2200"/>
              <a:buFont typeface="Arial"/>
              <a:buChar char="•"/>
            </a:pPr>
            <a:r>
              <a:rPr b="0" i="0" lang="en-US" sz="2200" u="none" cap="none" strike="noStrike">
                <a:solidFill>
                  <a:schemeClr val="dk1"/>
                </a:solidFill>
                <a:latin typeface="Calibri"/>
                <a:ea typeface="Calibri"/>
                <a:cs typeface="Calibri"/>
                <a:sym typeface="Calibri"/>
              </a:rPr>
              <a:t>Although gender-affirming care and transition services are available through Tricare for active military members, </a:t>
            </a:r>
            <a:r>
              <a:rPr b="0" i="0" lang="en-US" sz="2200" u="none" cap="none" strike="noStrike">
                <a:solidFill>
                  <a:srgbClr val="C00000"/>
                </a:solidFill>
                <a:latin typeface="Calibri"/>
                <a:ea typeface="Calibri"/>
                <a:cs typeface="Calibri"/>
                <a:sym typeface="Calibri"/>
              </a:rPr>
              <a:t>nearly two-thirds of transgender service members experience at least one stigmatizing interaction in a healthcare setting or encounter a barrier to accessing transition-related health services.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chemeClr val="dk1"/>
              </a:buClr>
              <a:buSzPts val="2200"/>
              <a:buFont typeface="Arial"/>
              <a:buNone/>
            </a:pPr>
            <a:r>
              <a:t/>
            </a:r>
            <a:endParaRPr b="0" i="0" sz="2200" u="none" cap="none" strike="noStrike">
              <a:solidFill>
                <a:srgbClr val="C00000"/>
              </a:solidFill>
              <a:latin typeface="Calibri"/>
              <a:ea typeface="Calibri"/>
              <a:cs typeface="Calibri"/>
              <a:sym typeface="Calibri"/>
            </a:endParaRPr>
          </a:p>
          <a:p>
            <a:pPr indent="-457200" lvl="0" marL="457200" marR="0" rtl="0" algn="l">
              <a:lnSpc>
                <a:spcPct val="100000"/>
              </a:lnSpc>
              <a:spcBef>
                <a:spcPts val="0"/>
              </a:spcBef>
              <a:spcAft>
                <a:spcPts val="0"/>
              </a:spcAft>
              <a:buClr>
                <a:schemeClr val="dk1"/>
              </a:buClr>
              <a:buSzPts val="2200"/>
              <a:buFont typeface="Arial"/>
              <a:buChar char="•"/>
            </a:pPr>
            <a:r>
              <a:rPr b="0" i="0" lang="en-US" sz="2200" u="none" cap="none" strike="noStrike">
                <a:solidFill>
                  <a:schemeClr val="dk1"/>
                </a:solidFill>
                <a:latin typeface="Calibri"/>
                <a:ea typeface="Calibri"/>
                <a:cs typeface="Calibri"/>
                <a:sym typeface="Calibri"/>
              </a:rPr>
              <a:t>About 28% of transgender service members had a healthcare professional characterize their gender identity as a mental health identity issue. 13% said that healthcare providers had made cruel remarks, ridiculed them, or called them names.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chemeClr val="dk1"/>
              </a:buClr>
              <a:buSzPts val="2200"/>
              <a:buFont typeface="Arial"/>
              <a:buNone/>
            </a:pPr>
            <a:r>
              <a:t/>
            </a:r>
            <a:endParaRPr b="0" i="0" sz="2200" u="none" cap="none" strike="noStrike">
              <a:solidFill>
                <a:schemeClr val="dk1"/>
              </a:solidFill>
              <a:latin typeface="Calibri"/>
              <a:ea typeface="Calibri"/>
              <a:cs typeface="Calibri"/>
              <a:sym typeface="Calibri"/>
            </a:endParaRPr>
          </a:p>
          <a:p>
            <a:pPr indent="-457200" lvl="0" marL="457200" marR="0" rtl="0" algn="l">
              <a:lnSpc>
                <a:spcPct val="100000"/>
              </a:lnSpc>
              <a:spcBef>
                <a:spcPts val="0"/>
              </a:spcBef>
              <a:spcAft>
                <a:spcPts val="0"/>
              </a:spcAft>
              <a:buClr>
                <a:schemeClr val="dk1"/>
              </a:buClr>
              <a:buSzPts val="2200"/>
              <a:buFont typeface="Arial"/>
              <a:buChar char="•"/>
            </a:pPr>
            <a:r>
              <a:rPr b="0" i="0" lang="en-US" sz="2200" u="none" cap="none" strike="noStrike">
                <a:solidFill>
                  <a:schemeClr val="dk1"/>
                </a:solidFill>
                <a:latin typeface="Calibri"/>
                <a:ea typeface="Calibri"/>
                <a:cs typeface="Calibri"/>
                <a:sym typeface="Calibri"/>
              </a:rPr>
              <a:t>Common barriers faced by LGBTQ+ veterans accessing healthcare include discrimination, cis-heteronormativity, limited electronic health record infrastructure for documenting sexual orientation and gender identity, and lingering effects of DADT and other unjust policies that excluded LGBTQ+ individuals and continue to exclude intersex and transgender people from military service. These issues contribute to why LGBTQ+ veterans do not seek out or use VA care.</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chemeClr val="dk1"/>
              </a:buClr>
              <a:buSzPts val="2200"/>
              <a:buFont typeface="Calibri"/>
              <a:buNone/>
            </a:pPr>
            <a:r>
              <a:t/>
            </a:r>
            <a:endParaRPr b="0" i="0" sz="2200" u="none" cap="none" strike="noStrike">
              <a:solidFill>
                <a:srgbClr val="C00000"/>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pic>
        <p:nvPicPr>
          <p:cNvPr id="384" name="Google Shape;384;p21"/>
          <p:cNvPicPr preferRelativeResize="0"/>
          <p:nvPr/>
        </p:nvPicPr>
        <p:blipFill rotWithShape="1">
          <a:blip r:embed="rId3">
            <a:alphaModFix amt="51000"/>
          </a:blip>
          <a:srcRect b="30485" l="0" r="0" t="24212"/>
          <a:stretch/>
        </p:blipFill>
        <p:spPr>
          <a:xfrm>
            <a:off x="6828175" y="0"/>
            <a:ext cx="5363825" cy="1619549"/>
          </a:xfrm>
          <a:prstGeom prst="rect">
            <a:avLst/>
          </a:prstGeom>
          <a:noFill/>
          <a:ln>
            <a:noFill/>
          </a:ln>
        </p:spPr>
      </p:pic>
      <p:sp>
        <p:nvSpPr>
          <p:cNvPr id="385" name="Google Shape;385;p21"/>
          <p:cNvSpPr/>
          <p:nvPr/>
        </p:nvSpPr>
        <p:spPr>
          <a:xfrm>
            <a:off x="-1" y="1499190"/>
            <a:ext cx="12192001" cy="5358809"/>
          </a:xfrm>
          <a:prstGeom prst="rect">
            <a:avLst/>
          </a:prstGeom>
          <a:solidFill>
            <a:srgbClr val="FFFFFF"/>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386" name="Google Shape;386;p21"/>
          <p:cNvSpPr txBox="1"/>
          <p:nvPr/>
        </p:nvSpPr>
        <p:spPr>
          <a:xfrm>
            <a:off x="1768645" y="295998"/>
            <a:ext cx="8654700" cy="1231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4000"/>
              <a:buFont typeface="Arial"/>
              <a:buNone/>
            </a:pPr>
            <a:r>
              <a:rPr b="0" i="0" lang="en-US" sz="4000" u="none" cap="none" strike="noStrike">
                <a:solidFill>
                  <a:schemeClr val="dk1"/>
                </a:solidFill>
                <a:latin typeface="Calibri"/>
                <a:ea typeface="Calibri"/>
                <a:cs typeface="Calibri"/>
                <a:sym typeface="Calibri"/>
              </a:rPr>
              <a:t>Barriers and Disparities: </a:t>
            </a:r>
            <a:br>
              <a:rPr b="0" i="0" lang="en-US" sz="4000" u="none" cap="none" strike="noStrike">
                <a:solidFill>
                  <a:schemeClr val="dk1"/>
                </a:solidFill>
                <a:latin typeface="Calibri"/>
                <a:ea typeface="Calibri"/>
                <a:cs typeface="Calibri"/>
                <a:sym typeface="Calibri"/>
              </a:rPr>
            </a:br>
            <a:r>
              <a:rPr b="0" i="0" lang="en-US" sz="4000" u="none" cap="none" strike="noStrike">
                <a:solidFill>
                  <a:schemeClr val="dk1"/>
                </a:solidFill>
                <a:latin typeface="Calibri"/>
                <a:ea typeface="Calibri"/>
                <a:cs typeface="Calibri"/>
                <a:sym typeface="Calibri"/>
              </a:rPr>
              <a:t>Medical Care</a:t>
            </a:r>
            <a:endParaRPr b="0" i="0" sz="1400" u="none" cap="none" strike="noStrike">
              <a:solidFill>
                <a:srgbClr val="000000"/>
              </a:solidFill>
              <a:latin typeface="Arial"/>
              <a:ea typeface="Arial"/>
              <a:cs typeface="Arial"/>
              <a:sym typeface="Arial"/>
            </a:endParaRPr>
          </a:p>
        </p:txBody>
      </p:sp>
      <p:pic>
        <p:nvPicPr>
          <p:cNvPr descr="A logo with a red and blue eagle and a star&#10;&#10;Description automatically generated" id="387" name="Google Shape;387;p21"/>
          <p:cNvPicPr preferRelativeResize="0"/>
          <p:nvPr/>
        </p:nvPicPr>
        <p:blipFill rotWithShape="1">
          <a:blip r:embed="rId4">
            <a:alphaModFix/>
          </a:blip>
          <a:srcRect b="0" l="0" r="0" t="0"/>
          <a:stretch/>
        </p:blipFill>
        <p:spPr>
          <a:xfrm>
            <a:off x="610457" y="438103"/>
            <a:ext cx="947308" cy="947308"/>
          </a:xfrm>
          <a:prstGeom prst="rect">
            <a:avLst/>
          </a:prstGeom>
          <a:noFill/>
          <a:ln>
            <a:noFill/>
          </a:ln>
        </p:spPr>
      </p:pic>
      <p:sp>
        <p:nvSpPr>
          <p:cNvPr id="388" name="Google Shape;388;p21"/>
          <p:cNvSpPr txBox="1"/>
          <p:nvPr/>
        </p:nvSpPr>
        <p:spPr>
          <a:xfrm>
            <a:off x="237066" y="1749383"/>
            <a:ext cx="11717867" cy="4062651"/>
          </a:xfrm>
          <a:prstGeom prst="rect">
            <a:avLst/>
          </a:prstGeom>
          <a:noFill/>
          <a:ln>
            <a:noFill/>
          </a:ln>
        </p:spPr>
        <p:txBody>
          <a:bodyPr anchorCtr="0" anchor="t" bIns="0" lIns="0" spcFirstLastPara="1" rIns="0" wrap="square" tIns="0">
            <a:spAutoFit/>
          </a:bodyPr>
          <a:lstStyle/>
          <a:p>
            <a:pPr indent="-457200" lvl="0" marL="457200" marR="0" rtl="0" algn="l">
              <a:lnSpc>
                <a:spcPct val="100000"/>
              </a:lnSpc>
              <a:spcBef>
                <a:spcPts val="0"/>
              </a:spcBef>
              <a:spcAft>
                <a:spcPts val="0"/>
              </a:spcAft>
              <a:buClr>
                <a:schemeClr val="dk1"/>
              </a:buClr>
              <a:buSzPts val="2200"/>
              <a:buFont typeface="Arial"/>
              <a:buChar char="•"/>
            </a:pPr>
            <a:r>
              <a:rPr b="0" i="0" lang="en-US" sz="2200" u="none" cap="none" strike="noStrike">
                <a:solidFill>
                  <a:schemeClr val="dk1"/>
                </a:solidFill>
                <a:latin typeface="Calibri"/>
                <a:ea typeface="Calibri"/>
                <a:cs typeface="Calibri"/>
                <a:sym typeface="Calibri"/>
              </a:rPr>
              <a:t>While there's no explicit ban on intersex individuals serving openly, medical requirements effectively prohibit their service. Even though there is a limited likelihood that specialized treatment or extensive medical care is need, gendered medical requirements can be grounds for exclusion for an intersex person.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chemeClr val="dk1"/>
              </a:buClr>
              <a:buSzPts val="2200"/>
              <a:buFont typeface="Arial"/>
              <a:buNone/>
            </a:pPr>
            <a:r>
              <a:t/>
            </a:r>
            <a:endParaRPr b="0" i="0" sz="2200" u="none" cap="none" strike="noStrike">
              <a:solidFill>
                <a:schemeClr val="dk1"/>
              </a:solidFill>
              <a:latin typeface="Calibri"/>
              <a:ea typeface="Calibri"/>
              <a:cs typeface="Calibri"/>
              <a:sym typeface="Calibri"/>
            </a:endParaRPr>
          </a:p>
          <a:p>
            <a:pPr indent="-457200" lvl="0" marL="457200" marR="0" rtl="0" algn="l">
              <a:lnSpc>
                <a:spcPct val="100000"/>
              </a:lnSpc>
              <a:spcBef>
                <a:spcPts val="0"/>
              </a:spcBef>
              <a:spcAft>
                <a:spcPts val="0"/>
              </a:spcAft>
              <a:buClr>
                <a:schemeClr val="dk1"/>
              </a:buClr>
              <a:buSzPts val="2200"/>
              <a:buFont typeface="Arial"/>
              <a:buChar char="•"/>
            </a:pPr>
            <a:r>
              <a:rPr b="0" i="0" lang="en-US" sz="2200" u="none" cap="none" strike="noStrike">
                <a:solidFill>
                  <a:schemeClr val="dk1"/>
                </a:solidFill>
                <a:latin typeface="Calibri"/>
                <a:ea typeface="Calibri"/>
                <a:cs typeface="Calibri"/>
                <a:sym typeface="Calibri"/>
              </a:rPr>
              <a:t>If they are aware of their condition, </a:t>
            </a:r>
            <a:r>
              <a:rPr b="0" i="0" lang="en-US" sz="2200" u="none" cap="none" strike="noStrike">
                <a:solidFill>
                  <a:srgbClr val="C00000"/>
                </a:solidFill>
                <a:latin typeface="Calibri"/>
                <a:ea typeface="Calibri"/>
                <a:cs typeface="Calibri"/>
                <a:sym typeface="Calibri"/>
              </a:rPr>
              <a:t>intersex active-duty service members must conceal their identity which may limit their access healthcare or mental health services. </a:t>
            </a:r>
            <a:r>
              <a:rPr b="0" i="0" lang="en-US" sz="2200" u="none" cap="none" strike="noStrike">
                <a:solidFill>
                  <a:schemeClr val="dk1"/>
                </a:solidFill>
                <a:latin typeface="Calibri"/>
                <a:ea typeface="Calibri"/>
                <a:cs typeface="Calibri"/>
                <a:sym typeface="Calibri"/>
              </a:rPr>
              <a:t>It can lead to a higher risk of PTSD due to fears of rejection, identity concealment, or interpersonal harassment or assault.</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chemeClr val="dk1"/>
              </a:buClr>
              <a:buSzPts val="2200"/>
              <a:buFont typeface="Arial"/>
              <a:buNone/>
            </a:pPr>
            <a:r>
              <a:t/>
            </a:r>
            <a:endParaRPr b="0" i="0" sz="2200" u="none" cap="none" strike="noStrike">
              <a:solidFill>
                <a:schemeClr val="dk1"/>
              </a:solidFill>
              <a:latin typeface="Calibri"/>
              <a:ea typeface="Calibri"/>
              <a:cs typeface="Calibri"/>
              <a:sym typeface="Calibri"/>
            </a:endParaRPr>
          </a:p>
          <a:p>
            <a:pPr indent="-457200" lvl="0" marL="457200" marR="0" rtl="0" algn="l">
              <a:lnSpc>
                <a:spcPct val="100000"/>
              </a:lnSpc>
              <a:spcBef>
                <a:spcPts val="0"/>
              </a:spcBef>
              <a:spcAft>
                <a:spcPts val="0"/>
              </a:spcAft>
              <a:buClr>
                <a:schemeClr val="dk1"/>
              </a:buClr>
              <a:buSzPts val="2200"/>
              <a:buFont typeface="Arial"/>
              <a:buChar char="•"/>
            </a:pPr>
            <a:r>
              <a:rPr b="0" i="0" lang="en-US" sz="2200" u="none" cap="none" strike="noStrike">
                <a:solidFill>
                  <a:srgbClr val="000000"/>
                </a:solidFill>
                <a:latin typeface="Calibri"/>
                <a:ea typeface="Calibri"/>
                <a:cs typeface="Calibri"/>
                <a:sym typeface="Calibri"/>
              </a:rPr>
              <a:t>Because intersex individuals are not officially recognized within the military structure, they lack access to specific support systems and resources that could help them navigate unique challenges.</a:t>
            </a:r>
            <a:endParaRPr b="0" i="0" sz="2200" u="none" cap="none" strike="noStrike">
              <a:solidFill>
                <a:srgbClr val="000000"/>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pic>
        <p:nvPicPr>
          <p:cNvPr id="393" name="Google Shape;393;p22"/>
          <p:cNvPicPr preferRelativeResize="0"/>
          <p:nvPr/>
        </p:nvPicPr>
        <p:blipFill rotWithShape="1">
          <a:blip r:embed="rId3">
            <a:alphaModFix amt="51000"/>
          </a:blip>
          <a:srcRect b="30485" l="0" r="0" t="24212"/>
          <a:stretch/>
        </p:blipFill>
        <p:spPr>
          <a:xfrm>
            <a:off x="6828175" y="0"/>
            <a:ext cx="5363825" cy="1619549"/>
          </a:xfrm>
          <a:prstGeom prst="rect">
            <a:avLst/>
          </a:prstGeom>
          <a:noFill/>
          <a:ln>
            <a:noFill/>
          </a:ln>
        </p:spPr>
      </p:pic>
      <p:sp>
        <p:nvSpPr>
          <p:cNvPr id="394" name="Google Shape;394;p22"/>
          <p:cNvSpPr/>
          <p:nvPr/>
        </p:nvSpPr>
        <p:spPr>
          <a:xfrm>
            <a:off x="-1" y="1499190"/>
            <a:ext cx="12192001" cy="5358809"/>
          </a:xfrm>
          <a:prstGeom prst="rect">
            <a:avLst/>
          </a:prstGeom>
          <a:solidFill>
            <a:srgbClr val="FFFFFF"/>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395" name="Google Shape;395;p22"/>
          <p:cNvSpPr txBox="1"/>
          <p:nvPr/>
        </p:nvSpPr>
        <p:spPr>
          <a:xfrm>
            <a:off x="1769371" y="295998"/>
            <a:ext cx="9585300" cy="1231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4000"/>
              <a:buFont typeface="Arial"/>
              <a:buNone/>
            </a:pPr>
            <a:r>
              <a:rPr b="0" i="0" lang="en-US" sz="4000" u="none" cap="none" strike="noStrike">
                <a:solidFill>
                  <a:schemeClr val="dk1"/>
                </a:solidFill>
                <a:latin typeface="Calibri"/>
                <a:ea typeface="Calibri"/>
                <a:cs typeface="Calibri"/>
                <a:sym typeface="Calibri"/>
              </a:rPr>
              <a:t>Barriers and Disparities: </a:t>
            </a:r>
            <a:br>
              <a:rPr b="0" i="0" lang="en-US" sz="4000" u="none" cap="none" strike="noStrike">
                <a:solidFill>
                  <a:schemeClr val="dk1"/>
                </a:solidFill>
                <a:latin typeface="Calibri"/>
                <a:ea typeface="Calibri"/>
                <a:cs typeface="Calibri"/>
                <a:sym typeface="Calibri"/>
              </a:rPr>
            </a:br>
            <a:r>
              <a:rPr b="0" i="0" lang="en-US" sz="4000" u="none" cap="none" strike="noStrike">
                <a:solidFill>
                  <a:schemeClr val="dk1"/>
                </a:solidFill>
                <a:latin typeface="Calibri"/>
                <a:ea typeface="Calibri"/>
                <a:cs typeface="Calibri"/>
                <a:sym typeface="Calibri"/>
              </a:rPr>
              <a:t>Data Erasure </a:t>
            </a:r>
            <a:endParaRPr b="0" i="0" sz="1400" u="none" cap="none" strike="noStrike">
              <a:solidFill>
                <a:srgbClr val="000000"/>
              </a:solidFill>
              <a:latin typeface="Arial"/>
              <a:ea typeface="Arial"/>
              <a:cs typeface="Arial"/>
              <a:sym typeface="Arial"/>
            </a:endParaRPr>
          </a:p>
        </p:txBody>
      </p:sp>
      <p:pic>
        <p:nvPicPr>
          <p:cNvPr descr="A logo with a red and blue eagle and a star&#10;&#10;Description automatically generated" id="396" name="Google Shape;396;p22"/>
          <p:cNvPicPr preferRelativeResize="0"/>
          <p:nvPr/>
        </p:nvPicPr>
        <p:blipFill rotWithShape="1">
          <a:blip r:embed="rId4">
            <a:alphaModFix/>
          </a:blip>
          <a:srcRect b="0" l="0" r="0" t="0"/>
          <a:stretch/>
        </p:blipFill>
        <p:spPr>
          <a:xfrm>
            <a:off x="610457" y="438103"/>
            <a:ext cx="947308" cy="947308"/>
          </a:xfrm>
          <a:prstGeom prst="rect">
            <a:avLst/>
          </a:prstGeom>
          <a:noFill/>
          <a:ln>
            <a:noFill/>
          </a:ln>
        </p:spPr>
      </p:pic>
      <p:sp>
        <p:nvSpPr>
          <p:cNvPr id="397" name="Google Shape;397;p22"/>
          <p:cNvSpPr txBox="1"/>
          <p:nvPr/>
        </p:nvSpPr>
        <p:spPr>
          <a:xfrm>
            <a:off x="237065" y="1596576"/>
            <a:ext cx="11718000" cy="5233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A 2022 executive order from the Biden administration issued recommendations to agencies on collecting self-reported data on sexual orientation and gender identity (SOGI). For instance, allowing passports to include an X  gender marker options and introducing an X gender marker within Social Security Administration systems.</a:t>
            </a:r>
            <a:endParaRPr b="0" i="0" sz="1400" u="none" cap="none" strike="noStrike">
              <a:solidFill>
                <a:srgbClr val="000000"/>
              </a:solidFill>
              <a:latin typeface="Arial"/>
              <a:ea typeface="Arial"/>
              <a:cs typeface="Arial"/>
              <a:sym typeface="Arial"/>
            </a:endParaRPr>
          </a:p>
          <a:p>
            <a:pPr indent="-215900" lvl="0" marL="34290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There is currently no federal law that specifically regulates the collection and protection of SOGI data, meaning that data may not be confidential or anonymized. The removal of data privacy on SOGI data could put individuals at risk personally and professionally.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Under new executive order and DoD policy, federal protections for transgender or gender nonconforming people were revoked leading to: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rgbClr val="000000"/>
              </a:buClr>
              <a:buSzPts val="2000"/>
              <a:buFont typeface="Arial"/>
              <a:buChar char="•"/>
            </a:pPr>
            <a:r>
              <a:rPr b="0" i="0" lang="en-US" sz="2000" u="none" cap="none" strike="noStrike">
                <a:solidFill>
                  <a:schemeClr val="dk1"/>
                </a:solidFill>
                <a:latin typeface="Calibri"/>
                <a:ea typeface="Calibri"/>
                <a:cs typeface="Calibri"/>
                <a:sym typeface="Calibri"/>
              </a:rPr>
              <a:t>Gender identities being scrubbed from VA patient records. Altering medical records, as well as other moves to make VA facilities less welcoming to transgender people, will have healthcare ripple effects beyond whether veterans can receive treatments such as hormone therapy.</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rgbClr val="000000"/>
              </a:buClr>
              <a:buSzPts val="2000"/>
              <a:buFont typeface="Arial"/>
              <a:buChar char="•"/>
            </a:pPr>
            <a:r>
              <a:rPr b="0" i="0" lang="en-US" sz="2000" u="none" cap="none" strike="noStrike">
                <a:solidFill>
                  <a:schemeClr val="dk1"/>
                </a:solidFill>
                <a:latin typeface="Calibri"/>
                <a:ea typeface="Calibri"/>
                <a:cs typeface="Calibri"/>
                <a:sym typeface="Calibri"/>
              </a:rPr>
              <a:t>Informal directives on immediately separating bathrooms by sex assigned at birth and no longer using pronouns that match gender identity.</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rgbClr val="000000"/>
              </a:buClr>
              <a:buSzPts val="2000"/>
              <a:buFont typeface="Arial"/>
              <a:buChar char="•"/>
            </a:pPr>
            <a:r>
              <a:rPr b="0" i="0" lang="en-US" sz="2000" u="none" cap="none" strike="noStrike">
                <a:solidFill>
                  <a:schemeClr val="dk1"/>
                </a:solidFill>
                <a:latin typeface="Calibri"/>
                <a:ea typeface="Calibri"/>
                <a:cs typeface="Calibri"/>
                <a:sym typeface="Calibri"/>
              </a:rPr>
              <a:t>Service members or veterans who included their gender identity on their records under previous policy may be targeted. </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pic>
        <p:nvPicPr>
          <p:cNvPr descr="Hands reaching out" id="402" name="Google Shape;402;p23"/>
          <p:cNvPicPr preferRelativeResize="0"/>
          <p:nvPr/>
        </p:nvPicPr>
        <p:blipFill rotWithShape="1">
          <a:blip r:embed="rId3">
            <a:alphaModFix amt="48000"/>
          </a:blip>
          <a:srcRect b="37711" l="0" r="0" t="37711"/>
          <a:stretch/>
        </p:blipFill>
        <p:spPr>
          <a:xfrm>
            <a:off x="0" y="-1"/>
            <a:ext cx="12192000" cy="2262053"/>
          </a:xfrm>
          <a:prstGeom prst="rect">
            <a:avLst/>
          </a:prstGeom>
          <a:noFill/>
          <a:ln>
            <a:noFill/>
          </a:ln>
        </p:spPr>
      </p:pic>
      <p:sp>
        <p:nvSpPr>
          <p:cNvPr id="403" name="Google Shape;403;p23"/>
          <p:cNvSpPr/>
          <p:nvPr/>
        </p:nvSpPr>
        <p:spPr>
          <a:xfrm>
            <a:off x="-1" y="1499190"/>
            <a:ext cx="12192001" cy="5358809"/>
          </a:xfrm>
          <a:prstGeom prst="rect">
            <a:avLst/>
          </a:prstGeom>
          <a:solidFill>
            <a:srgbClr val="FFFFFF"/>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pic>
        <p:nvPicPr>
          <p:cNvPr descr="A logo with a red and blue eagle and a star&#10;&#10;Description automatically generated" id="404" name="Google Shape;404;p23"/>
          <p:cNvPicPr preferRelativeResize="0"/>
          <p:nvPr/>
        </p:nvPicPr>
        <p:blipFill rotWithShape="1">
          <a:blip r:embed="rId4">
            <a:alphaModFix/>
          </a:blip>
          <a:srcRect b="0" l="0" r="0" t="0"/>
          <a:stretch/>
        </p:blipFill>
        <p:spPr>
          <a:xfrm>
            <a:off x="10899885" y="356474"/>
            <a:ext cx="947308" cy="947308"/>
          </a:xfrm>
          <a:prstGeom prst="rect">
            <a:avLst/>
          </a:prstGeom>
          <a:noFill/>
          <a:ln>
            <a:noFill/>
          </a:ln>
        </p:spPr>
      </p:pic>
      <p:sp>
        <p:nvSpPr>
          <p:cNvPr id="405" name="Google Shape;405;p23"/>
          <p:cNvSpPr txBox="1"/>
          <p:nvPr/>
        </p:nvSpPr>
        <p:spPr>
          <a:xfrm>
            <a:off x="515082" y="1754853"/>
            <a:ext cx="11161800" cy="4525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2100"/>
              <a:buFont typeface="Arial"/>
              <a:buNone/>
            </a:pPr>
            <a:r>
              <a:rPr b="0" i="0" lang="en-US" sz="2100" u="none" cap="none" strike="noStrike">
                <a:solidFill>
                  <a:schemeClr val="dk1"/>
                </a:solidFill>
                <a:latin typeface="Calibri"/>
                <a:ea typeface="Calibri"/>
                <a:cs typeface="Calibri"/>
                <a:sym typeface="Calibri"/>
              </a:rPr>
              <a:t>If you – or a person you know - is in crisis, feeling suicidal, or in need of a safe place to talk there are resources available: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100"/>
              <a:buFont typeface="Arial"/>
              <a:buNone/>
            </a:pPr>
            <a:r>
              <a:t/>
            </a:r>
            <a:endParaRPr b="0" i="0" sz="2100" u="sng" cap="none" strike="noStrike">
              <a:solidFill>
                <a:schemeClr val="dk1"/>
              </a:solidFill>
              <a:latin typeface="Calibri"/>
              <a:ea typeface="Calibri"/>
              <a:cs typeface="Calibri"/>
              <a:sym typeface="Calibri"/>
              <a:hlinkClick r:id="rId5">
                <a:extLst>
                  <a:ext uri="{A12FA001-AC4F-418D-AE19-62706E023703}">
                    <ahyp:hlinkClr val="tx"/>
                  </a:ext>
                </a:extLst>
              </a:hlinkClick>
            </a:endParaRPr>
          </a:p>
          <a:p>
            <a:pPr indent="-342900" lvl="0" marL="457200" marR="0" rtl="0" algn="l">
              <a:lnSpc>
                <a:spcPct val="100000"/>
              </a:lnSpc>
              <a:spcBef>
                <a:spcPts val="0"/>
              </a:spcBef>
              <a:spcAft>
                <a:spcPts val="0"/>
              </a:spcAft>
              <a:buClr>
                <a:schemeClr val="dk1"/>
              </a:buClr>
              <a:buSzPts val="2100"/>
              <a:buFont typeface="Arial"/>
              <a:buChar char="•"/>
            </a:pPr>
            <a:r>
              <a:rPr b="0" i="0" lang="en-US" sz="2100" u="sng" cap="none" strike="noStrike">
                <a:solidFill>
                  <a:schemeClr val="dk1"/>
                </a:solidFill>
                <a:latin typeface="Calibri"/>
                <a:ea typeface="Calibri"/>
                <a:cs typeface="Calibri"/>
                <a:sym typeface="Calibri"/>
                <a:hlinkClick r:id="rId6">
                  <a:extLst>
                    <a:ext uri="{A12FA001-AC4F-418D-AE19-62706E023703}">
                      <ahyp:hlinkClr val="tx"/>
                    </a:ext>
                  </a:extLst>
                </a:hlinkClick>
              </a:rPr>
              <a:t>Resilien</a:t>
            </a:r>
            <a:r>
              <a:rPr b="0" i="0" lang="en-US" sz="2100" u="sng" cap="none" strike="noStrike">
                <a:solidFill>
                  <a:schemeClr val="dk1"/>
                </a:solidFill>
                <a:latin typeface="Calibri"/>
                <a:ea typeface="Calibri"/>
                <a:cs typeface="Calibri"/>
                <a:sym typeface="Calibri"/>
              </a:rPr>
              <a:t>t Heroes:</a:t>
            </a:r>
            <a:r>
              <a:rPr b="0" i="0" lang="en-US" sz="2100" u="none" cap="none" strike="noStrike">
                <a:solidFill>
                  <a:srgbClr val="000000"/>
                </a:solidFill>
                <a:latin typeface="Calibri"/>
                <a:ea typeface="Calibri"/>
                <a:cs typeface="Calibri"/>
                <a:sym typeface="Calibri"/>
              </a:rPr>
              <a:t> Professionally supervised and peer-facilitated virtual support groups that help LGBTQ+ veterans and their families with emotional and practical support, build resiliency, address stress management, and find a path forward in civilian life. </a:t>
            </a:r>
            <a:endParaRPr b="0" i="0" sz="2100" u="sng" cap="none" strike="noStrike">
              <a:solidFill>
                <a:schemeClr val="dk1"/>
              </a:solidFill>
              <a:latin typeface="Calibri"/>
              <a:ea typeface="Calibri"/>
              <a:cs typeface="Calibri"/>
              <a:sym typeface="Calibri"/>
              <a:hlinkClick r:id="rId7">
                <a:extLst>
                  <a:ext uri="{A12FA001-AC4F-418D-AE19-62706E023703}">
                    <ahyp:hlinkClr val="tx"/>
                  </a:ext>
                </a:extLst>
              </a:hlinkClick>
            </a:endParaRPr>
          </a:p>
          <a:p>
            <a:pPr indent="-342900" lvl="0" marL="457200" marR="0" rtl="0" algn="l">
              <a:lnSpc>
                <a:spcPct val="100000"/>
              </a:lnSpc>
              <a:spcBef>
                <a:spcPts val="0"/>
              </a:spcBef>
              <a:spcAft>
                <a:spcPts val="0"/>
              </a:spcAft>
              <a:buClr>
                <a:schemeClr val="dk1"/>
              </a:buClr>
              <a:buSzPts val="2100"/>
              <a:buFont typeface="Arial"/>
              <a:buChar char="•"/>
            </a:pPr>
            <a:r>
              <a:rPr b="0" i="0" lang="en-US" sz="2100" u="sng" cap="none" strike="noStrike">
                <a:solidFill>
                  <a:schemeClr val="dk1"/>
                </a:solidFill>
                <a:latin typeface="Calibri"/>
                <a:ea typeface="Calibri"/>
                <a:cs typeface="Calibri"/>
                <a:sym typeface="Calibri"/>
                <a:hlinkClick r:id="rId8">
                  <a:extLst>
                    <a:ext uri="{A12FA001-AC4F-418D-AE19-62706E023703}">
                      <ahyp:hlinkClr val="tx"/>
                    </a:ext>
                  </a:extLst>
                </a:hlinkClick>
              </a:rPr>
              <a:t>Modern Military Strong Communities meetings</a:t>
            </a:r>
            <a:r>
              <a:rPr b="0" i="0" lang="en-US" sz="2100" u="none" cap="none" strike="noStrike">
                <a:solidFill>
                  <a:schemeClr val="dk1"/>
                </a:solidFill>
                <a:latin typeface="Calibri"/>
                <a:ea typeface="Calibri"/>
                <a:cs typeface="Calibri"/>
                <a:sym typeface="Calibri"/>
              </a:rPr>
              <a:t>: A safe, virtual, moderated monthly meeting for adult LGBTQ+ service members, veterans, and their partners on the</a:t>
            </a:r>
            <a:r>
              <a:rPr b="0" i="0" lang="en-US" sz="2100" u="none" cap="none" strike="noStrike">
                <a:solidFill>
                  <a:srgbClr val="C00000"/>
                </a:solidFill>
                <a:latin typeface="Calibri"/>
                <a:ea typeface="Calibri"/>
                <a:cs typeface="Calibri"/>
                <a:sym typeface="Calibri"/>
              </a:rPr>
              <a:t> third Monday of every month at 8 pm ET. </a:t>
            </a:r>
            <a:endParaRPr b="0" i="0" sz="1400" u="none" cap="none" strike="noStrike">
              <a:solidFill>
                <a:srgbClr val="000000"/>
              </a:solidFill>
              <a:latin typeface="Arial"/>
              <a:ea typeface="Arial"/>
              <a:cs typeface="Arial"/>
              <a:sym typeface="Arial"/>
            </a:endParaRPr>
          </a:p>
          <a:p>
            <a:pPr indent="-342900" lvl="0" marL="457200" marR="0" rtl="0" algn="l">
              <a:lnSpc>
                <a:spcPct val="100000"/>
              </a:lnSpc>
              <a:spcBef>
                <a:spcPts val="0"/>
              </a:spcBef>
              <a:spcAft>
                <a:spcPts val="0"/>
              </a:spcAft>
              <a:buClr>
                <a:schemeClr val="dk1"/>
              </a:buClr>
              <a:buSzPts val="2100"/>
              <a:buFont typeface="Arial"/>
              <a:buChar char="•"/>
            </a:pPr>
            <a:r>
              <a:rPr b="0" i="0" lang="en-US" sz="2100" u="sng" cap="none" strike="noStrike">
                <a:solidFill>
                  <a:schemeClr val="dk1"/>
                </a:solidFill>
                <a:latin typeface="Calibri"/>
                <a:ea typeface="Calibri"/>
                <a:cs typeface="Calibri"/>
                <a:sym typeface="Calibri"/>
                <a:hlinkClick r:id="rId9">
                  <a:extLst>
                    <a:ext uri="{A12FA001-AC4F-418D-AE19-62706E023703}">
                      <ahyp:hlinkClr val="tx"/>
                    </a:ext>
                  </a:extLst>
                </a:hlinkClick>
              </a:rPr>
              <a:t>PFLAG Connects: Military Community with Modern Military</a:t>
            </a:r>
            <a:r>
              <a:rPr b="0" i="0" lang="en-US" sz="2100" u="none" cap="none" strike="noStrike">
                <a:solidFill>
                  <a:schemeClr val="dk1"/>
                </a:solidFill>
                <a:latin typeface="Calibri"/>
                <a:ea typeface="Calibri"/>
                <a:cs typeface="Calibri"/>
                <a:sym typeface="Calibri"/>
              </a:rPr>
              <a:t>: A safe, virtual, moderated monthly meeting that’s open to parents and caregivers of LGBTQ+ youth who are also part of the military community. </a:t>
            </a:r>
            <a:r>
              <a:rPr b="0" i="0" lang="en-US" sz="2100" u="none" cap="none" strike="noStrike">
                <a:solidFill>
                  <a:srgbClr val="C00000"/>
                </a:solidFill>
                <a:latin typeface="Calibri"/>
                <a:ea typeface="Calibri"/>
                <a:cs typeface="Calibri"/>
                <a:sym typeface="Calibri"/>
              </a:rPr>
              <a:t>Each meeting takes place on the second Monday of every month at 9 pm ET. </a:t>
            </a:r>
            <a:endParaRPr b="0" i="0" sz="1400" u="none" cap="none" strike="noStrike">
              <a:solidFill>
                <a:srgbClr val="000000"/>
              </a:solidFill>
              <a:latin typeface="Arial"/>
              <a:ea typeface="Arial"/>
              <a:cs typeface="Arial"/>
              <a:sym typeface="Arial"/>
            </a:endParaRPr>
          </a:p>
          <a:p>
            <a:pPr indent="-342900" lvl="0" marL="457200" marR="0" rtl="0" algn="l">
              <a:lnSpc>
                <a:spcPct val="100000"/>
              </a:lnSpc>
              <a:spcBef>
                <a:spcPts val="0"/>
              </a:spcBef>
              <a:spcAft>
                <a:spcPts val="0"/>
              </a:spcAft>
              <a:buClr>
                <a:schemeClr val="dk1"/>
              </a:buClr>
              <a:buSzPts val="2100"/>
              <a:buFont typeface="Arial"/>
              <a:buChar char="•"/>
            </a:pPr>
            <a:r>
              <a:rPr b="0" i="0" lang="en-US" sz="2100" u="sng" cap="none" strike="noStrike">
                <a:solidFill>
                  <a:schemeClr val="dk1"/>
                </a:solidFill>
                <a:latin typeface="Calibri"/>
                <a:ea typeface="Calibri"/>
                <a:cs typeface="Calibri"/>
                <a:sym typeface="Calibri"/>
                <a:hlinkClick r:id="rId10">
                  <a:extLst>
                    <a:ext uri="{A12FA001-AC4F-418D-AE19-62706E023703}">
                      <ahyp:hlinkClr val="tx"/>
                    </a:ext>
                  </a:extLst>
                </a:hlinkClick>
              </a:rPr>
              <a:t>Trans Lifeline Hotline</a:t>
            </a:r>
            <a:r>
              <a:rPr b="0" i="0" lang="en-US" sz="2100" u="none" cap="none" strike="noStrike">
                <a:solidFill>
                  <a:schemeClr val="dk1"/>
                </a:solidFill>
                <a:latin typeface="Calibri"/>
                <a:ea typeface="Calibri"/>
                <a:cs typeface="Calibri"/>
                <a:sym typeface="Calibri"/>
              </a:rPr>
              <a:t> and Veteran Crisis Line: Dial 988 then press 3 for LGBTQ+ specific support or text 838255.</a:t>
            </a:r>
            <a:endParaRPr b="0" i="0" sz="1400" u="none" cap="none" strike="noStrike">
              <a:solidFill>
                <a:srgbClr val="000000"/>
              </a:solidFill>
              <a:latin typeface="Arial"/>
              <a:ea typeface="Arial"/>
              <a:cs typeface="Arial"/>
              <a:sym typeface="Arial"/>
            </a:endParaRPr>
          </a:p>
        </p:txBody>
      </p:sp>
      <p:sp>
        <p:nvSpPr>
          <p:cNvPr id="406" name="Google Shape;406;p23"/>
          <p:cNvSpPr txBox="1"/>
          <p:nvPr/>
        </p:nvSpPr>
        <p:spPr>
          <a:xfrm>
            <a:off x="1957137" y="385824"/>
            <a:ext cx="7671691" cy="677108"/>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Calibri"/>
                <a:ea typeface="Calibri"/>
                <a:cs typeface="Calibri"/>
                <a:sym typeface="Calibri"/>
              </a:rPr>
              <a:t>Supportive Resources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pic>
        <p:nvPicPr>
          <p:cNvPr descr="Large and small hands holding red heart" id="411" name="Google Shape;411;p24"/>
          <p:cNvPicPr preferRelativeResize="0"/>
          <p:nvPr/>
        </p:nvPicPr>
        <p:blipFill rotWithShape="1">
          <a:blip r:embed="rId3">
            <a:alphaModFix amt="85000"/>
          </a:blip>
          <a:srcRect b="0" l="15175" r="59360" t="0"/>
          <a:stretch/>
        </p:blipFill>
        <p:spPr>
          <a:xfrm>
            <a:off x="0" y="0"/>
            <a:ext cx="3104707" cy="6858000"/>
          </a:xfrm>
          <a:prstGeom prst="rect">
            <a:avLst/>
          </a:prstGeom>
          <a:noFill/>
          <a:ln>
            <a:noFill/>
          </a:ln>
        </p:spPr>
      </p:pic>
      <p:sp>
        <p:nvSpPr>
          <p:cNvPr id="412" name="Google Shape;412;p24"/>
          <p:cNvSpPr txBox="1"/>
          <p:nvPr/>
        </p:nvSpPr>
        <p:spPr>
          <a:xfrm>
            <a:off x="3495750" y="544650"/>
            <a:ext cx="5852100" cy="5849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2100"/>
              <a:buFont typeface="Arial"/>
              <a:buNone/>
            </a:pPr>
            <a:r>
              <a:rPr b="1" i="0" lang="en-US" sz="1900" u="none" cap="none" strike="noStrike">
                <a:solidFill>
                  <a:srgbClr val="000000"/>
                </a:solidFill>
                <a:latin typeface="Calibri"/>
                <a:ea typeface="Calibri"/>
                <a:cs typeface="Calibri"/>
                <a:sym typeface="Calibri"/>
              </a:rPr>
              <a:t>Help advance fairness and equality for the LGBTQ+ military and veteran community by: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100"/>
              <a:buFont typeface="Arial"/>
              <a:buNone/>
            </a:pPr>
            <a:r>
              <a:t/>
            </a:r>
            <a:endParaRPr b="1" i="0" sz="1900" u="none" cap="none" strike="noStrike">
              <a:solidFill>
                <a:srgbClr val="000000"/>
              </a:solidFill>
              <a:latin typeface="Calibri"/>
              <a:ea typeface="Calibri"/>
              <a:cs typeface="Calibri"/>
              <a:sym typeface="Calibri"/>
            </a:endParaRPr>
          </a:p>
          <a:p>
            <a:pPr indent="-330200" lvl="0" marL="342900" marR="0" rtl="0" algn="l">
              <a:lnSpc>
                <a:spcPct val="100000"/>
              </a:lnSpc>
              <a:spcBef>
                <a:spcPts val="0"/>
              </a:spcBef>
              <a:spcAft>
                <a:spcPts val="0"/>
              </a:spcAft>
              <a:buClr>
                <a:srgbClr val="000000"/>
              </a:buClr>
              <a:buSzPts val="1900"/>
              <a:buFont typeface="Arial"/>
              <a:buChar char="•"/>
            </a:pPr>
            <a:r>
              <a:rPr b="0" i="0" lang="en-US" sz="1900" u="sng" cap="none" strike="noStrike">
                <a:solidFill>
                  <a:srgbClr val="000000"/>
                </a:solidFill>
                <a:latin typeface="Calibri"/>
                <a:ea typeface="Calibri"/>
                <a:cs typeface="Calibri"/>
                <a:sym typeface="Calibri"/>
                <a:hlinkClick r:id="rId4">
                  <a:extLst>
                    <a:ext uri="{A12FA001-AC4F-418D-AE19-62706E023703}">
                      <ahyp:hlinkClr val="tx"/>
                    </a:ext>
                  </a:extLst>
                </a:hlinkClick>
              </a:rPr>
              <a:t>Make a one-time or recurring donation </a:t>
            </a:r>
            <a:r>
              <a:rPr b="0" i="0" lang="en-US" sz="1900" u="none" cap="none" strike="noStrike">
                <a:solidFill>
                  <a:srgbClr val="000000"/>
                </a:solidFill>
                <a:latin typeface="Calibri"/>
                <a:ea typeface="Calibri"/>
                <a:cs typeface="Calibri"/>
                <a:sym typeface="Calibri"/>
              </a:rPr>
              <a:t>to support Modern Military’s work.</a:t>
            </a:r>
            <a:endParaRPr b="0" i="0" sz="1900" u="none" cap="none" strike="noStrike">
              <a:solidFill>
                <a:srgbClr val="000000"/>
              </a:solidFill>
              <a:latin typeface="Arial"/>
              <a:ea typeface="Arial"/>
              <a:cs typeface="Arial"/>
              <a:sym typeface="Arial"/>
            </a:endParaRPr>
          </a:p>
          <a:p>
            <a:pPr indent="-330200" lvl="0" marL="342900" marR="0" rtl="0" algn="l">
              <a:lnSpc>
                <a:spcPct val="100000"/>
              </a:lnSpc>
              <a:spcBef>
                <a:spcPts val="0"/>
              </a:spcBef>
              <a:spcAft>
                <a:spcPts val="0"/>
              </a:spcAft>
              <a:buClr>
                <a:srgbClr val="191345"/>
              </a:buClr>
              <a:buSzPts val="1900"/>
              <a:buFont typeface="Arial"/>
              <a:buChar char="•"/>
            </a:pPr>
            <a:r>
              <a:rPr b="0" i="0" lang="en-US" sz="1900" u="none" cap="none" strike="noStrike">
                <a:solidFill>
                  <a:srgbClr val="191345"/>
                </a:solidFill>
                <a:highlight>
                  <a:srgbClr val="FFFFFF"/>
                </a:highlight>
                <a:latin typeface="Calibri"/>
                <a:ea typeface="Calibri"/>
                <a:cs typeface="Calibri"/>
                <a:sym typeface="Calibri"/>
              </a:rPr>
              <a:t>Amplify Modern Military's work by sharing our social media posts, </a:t>
            </a:r>
            <a:r>
              <a:rPr b="0" i="0" lang="en-US" sz="1900" u="sng" cap="none" strike="noStrike">
                <a:solidFill>
                  <a:schemeClr val="dk1"/>
                </a:solidFill>
                <a:highlight>
                  <a:srgbClr val="FFFFFF"/>
                </a:highlight>
                <a:latin typeface="Calibri"/>
                <a:ea typeface="Calibri"/>
                <a:cs typeface="Calibri"/>
                <a:sym typeface="Calibri"/>
                <a:hlinkClick r:id="rId5">
                  <a:extLst>
                    <a:ext uri="{A12FA001-AC4F-418D-AE19-62706E023703}">
                      <ahyp:hlinkClr val="tx"/>
                    </a:ext>
                  </a:extLst>
                </a:hlinkClick>
              </a:rPr>
              <a:t>newsletter updates</a:t>
            </a:r>
            <a:r>
              <a:rPr b="0" i="0" lang="en-US" sz="1900" u="none" cap="none" strike="noStrike">
                <a:solidFill>
                  <a:schemeClr val="dk1"/>
                </a:solidFill>
                <a:highlight>
                  <a:srgbClr val="FFFFFF"/>
                </a:highlight>
                <a:latin typeface="Calibri"/>
                <a:ea typeface="Calibri"/>
                <a:cs typeface="Calibri"/>
                <a:sym typeface="Calibri"/>
              </a:rPr>
              <a:t>,</a:t>
            </a:r>
            <a:r>
              <a:rPr b="0" i="0" lang="en-US" sz="1900" u="none" cap="none" strike="noStrike">
                <a:solidFill>
                  <a:srgbClr val="191345"/>
                </a:solidFill>
                <a:highlight>
                  <a:srgbClr val="FFFFFF"/>
                </a:highlight>
                <a:latin typeface="Calibri"/>
                <a:ea typeface="Calibri"/>
                <a:cs typeface="Calibri"/>
                <a:sym typeface="Calibri"/>
              </a:rPr>
              <a:t> </a:t>
            </a:r>
            <a:r>
              <a:rPr b="0" i="1" lang="en-US" sz="1900" u="sng" cap="none" strike="noStrike">
                <a:solidFill>
                  <a:schemeClr val="dk1"/>
                </a:solidFill>
                <a:latin typeface="Calibri"/>
                <a:ea typeface="Calibri"/>
                <a:cs typeface="Calibri"/>
                <a:sym typeface="Calibri"/>
                <a:hlinkClick r:id="rId6">
                  <a:extLst>
                    <a:ext uri="{A12FA001-AC4F-418D-AE19-62706E023703}">
                      <ahyp:hlinkClr val="tx"/>
                    </a:ext>
                  </a:extLst>
                </a:hlinkClick>
              </a:rPr>
              <a:t>Modern Military Magazine</a:t>
            </a:r>
            <a:r>
              <a:rPr b="0" i="0" lang="en-US" sz="1900" u="none" cap="none" strike="noStrike">
                <a:solidFill>
                  <a:srgbClr val="000000"/>
                </a:solidFill>
                <a:latin typeface="Calibri"/>
                <a:ea typeface="Calibri"/>
                <a:cs typeface="Calibri"/>
                <a:sym typeface="Calibri"/>
              </a:rPr>
              <a:t>, </a:t>
            </a:r>
            <a:r>
              <a:rPr b="0" i="0" lang="en-US" sz="1900" u="none" cap="none" strike="noStrike">
                <a:solidFill>
                  <a:srgbClr val="191345"/>
                </a:solidFill>
                <a:highlight>
                  <a:srgbClr val="FFFFFF"/>
                </a:highlight>
                <a:latin typeface="Calibri"/>
                <a:ea typeface="Calibri"/>
                <a:cs typeface="Calibri"/>
                <a:sym typeface="Calibri"/>
              </a:rPr>
              <a:t>and </a:t>
            </a:r>
            <a:r>
              <a:rPr b="0" i="0" lang="en-US" sz="1900" u="sng" cap="none" strike="noStrike">
                <a:solidFill>
                  <a:srgbClr val="191345"/>
                </a:solidFill>
                <a:highlight>
                  <a:srgbClr val="FFFFFF"/>
                </a:highlight>
                <a:latin typeface="Calibri"/>
                <a:ea typeface="Calibri"/>
                <a:cs typeface="Calibri"/>
                <a:sym typeface="Calibri"/>
                <a:hlinkClick r:id="rId7">
                  <a:extLst>
                    <a:ext uri="{A12FA001-AC4F-418D-AE19-62706E023703}">
                      <ahyp:hlinkClr val="tx"/>
                    </a:ext>
                  </a:extLst>
                </a:hlinkClick>
              </a:rPr>
              <a:t>LGBTQ+ resources</a:t>
            </a:r>
            <a:r>
              <a:rPr b="0" i="0" lang="en-US" sz="1900" u="none" cap="none" strike="noStrike">
                <a:solidFill>
                  <a:srgbClr val="191345"/>
                </a:solidFill>
                <a:highlight>
                  <a:srgbClr val="FFFFFF"/>
                </a:highlight>
                <a:latin typeface="Calibri"/>
                <a:ea typeface="Calibri"/>
                <a:cs typeface="Calibri"/>
                <a:sym typeface="Calibri"/>
              </a:rPr>
              <a:t>.</a:t>
            </a:r>
            <a:endParaRPr b="0" i="0" sz="1900" u="none" cap="none" strike="noStrike">
              <a:solidFill>
                <a:srgbClr val="000000"/>
              </a:solidFill>
              <a:latin typeface="Arial"/>
              <a:ea typeface="Arial"/>
              <a:cs typeface="Arial"/>
              <a:sym typeface="Arial"/>
            </a:endParaRPr>
          </a:p>
          <a:p>
            <a:pPr indent="-330200" lvl="0" marL="342900" marR="0" rtl="0" algn="l">
              <a:lnSpc>
                <a:spcPct val="100000"/>
              </a:lnSpc>
              <a:spcBef>
                <a:spcPts val="0"/>
              </a:spcBef>
              <a:spcAft>
                <a:spcPts val="0"/>
              </a:spcAft>
              <a:buClr>
                <a:srgbClr val="000000"/>
              </a:buClr>
              <a:buSzPts val="1900"/>
              <a:buFont typeface="Arial"/>
              <a:buChar char="•"/>
            </a:pPr>
            <a:r>
              <a:rPr b="0" i="0" lang="en-US" sz="1900" u="sng" cap="none" strike="noStrike">
                <a:solidFill>
                  <a:srgbClr val="000000"/>
                </a:solidFill>
                <a:latin typeface="Calibri"/>
                <a:ea typeface="Calibri"/>
                <a:cs typeface="Calibri"/>
                <a:sym typeface="Calibri"/>
                <a:hlinkClick r:id="rId8">
                  <a:extLst>
                    <a:ext uri="{A12FA001-AC4F-418D-AE19-62706E023703}">
                      <ahyp:hlinkClr val="tx"/>
                    </a:ext>
                  </a:extLst>
                </a:hlinkClick>
              </a:rPr>
              <a:t>Join or start a local Modern Military Chapter</a:t>
            </a:r>
            <a:r>
              <a:rPr b="0" i="0" lang="en-US" sz="1900" u="none" cap="none" strike="noStrike">
                <a:solidFill>
                  <a:srgbClr val="000000"/>
                </a:solidFill>
                <a:latin typeface="Calibri"/>
                <a:ea typeface="Calibri"/>
                <a:cs typeface="Calibri"/>
                <a:sym typeface="Calibri"/>
              </a:rPr>
              <a:t> in your community.</a:t>
            </a:r>
            <a:endParaRPr b="0" i="0" sz="1900" u="none" cap="none" strike="noStrike">
              <a:solidFill>
                <a:srgbClr val="000000"/>
              </a:solidFill>
              <a:latin typeface="Arial"/>
              <a:ea typeface="Arial"/>
              <a:cs typeface="Arial"/>
              <a:sym typeface="Arial"/>
            </a:endParaRPr>
          </a:p>
          <a:p>
            <a:pPr indent="-330200" lvl="0" marL="342900" marR="0" rtl="0" algn="l">
              <a:lnSpc>
                <a:spcPct val="100000"/>
              </a:lnSpc>
              <a:spcBef>
                <a:spcPts val="0"/>
              </a:spcBef>
              <a:spcAft>
                <a:spcPts val="0"/>
              </a:spcAft>
              <a:buClr>
                <a:srgbClr val="191345"/>
              </a:buClr>
              <a:buSzPts val="1900"/>
              <a:buFont typeface="Arial"/>
              <a:buChar char="•"/>
            </a:pPr>
            <a:r>
              <a:rPr b="0" i="0" lang="en-US" sz="1900" u="sng" cap="none" strike="noStrike">
                <a:solidFill>
                  <a:srgbClr val="191345"/>
                </a:solidFill>
                <a:highlight>
                  <a:srgbClr val="FFFFFF"/>
                </a:highlight>
                <a:latin typeface="Calibri"/>
                <a:ea typeface="Calibri"/>
                <a:cs typeface="Calibri"/>
                <a:sym typeface="Calibri"/>
                <a:hlinkClick r:id="rId9">
                  <a:extLst>
                    <a:ext uri="{A12FA001-AC4F-418D-AE19-62706E023703}">
                      <ahyp:hlinkClr val="tx"/>
                    </a:ext>
                  </a:extLst>
                </a:hlinkClick>
              </a:rPr>
              <a:t>Report an incident</a:t>
            </a:r>
            <a:r>
              <a:rPr b="0" i="0" lang="en-US" sz="1900" u="none" cap="none" strike="noStrike">
                <a:solidFill>
                  <a:srgbClr val="191345"/>
                </a:solidFill>
                <a:highlight>
                  <a:srgbClr val="FFFFFF"/>
                </a:highlight>
                <a:latin typeface="Calibri"/>
                <a:ea typeface="Calibri"/>
                <a:cs typeface="Calibri"/>
                <a:sym typeface="Calibri"/>
              </a:rPr>
              <a:t> of anti-LGBTQ+ or HIV bias, discrimination, or hate crime.</a:t>
            </a:r>
            <a:endParaRPr b="0" i="0" sz="1900" u="none" cap="none" strike="noStrike">
              <a:solidFill>
                <a:srgbClr val="000000"/>
              </a:solidFill>
              <a:latin typeface="Arial"/>
              <a:ea typeface="Arial"/>
              <a:cs typeface="Arial"/>
              <a:sym typeface="Arial"/>
            </a:endParaRPr>
          </a:p>
          <a:p>
            <a:pPr indent="-330200" lvl="0" marL="342900" marR="0" rtl="0" algn="l">
              <a:lnSpc>
                <a:spcPct val="100000"/>
              </a:lnSpc>
              <a:spcBef>
                <a:spcPts val="0"/>
              </a:spcBef>
              <a:spcAft>
                <a:spcPts val="0"/>
              </a:spcAft>
              <a:buClr>
                <a:srgbClr val="191345"/>
              </a:buClr>
              <a:buSzPts val="1900"/>
              <a:buFont typeface="Arial"/>
              <a:buChar char="•"/>
            </a:pPr>
            <a:r>
              <a:rPr b="0" i="0" lang="en-US" sz="1900" u="none" cap="none" strike="noStrike">
                <a:solidFill>
                  <a:srgbClr val="191345"/>
                </a:solidFill>
                <a:highlight>
                  <a:srgbClr val="FFFFFF"/>
                </a:highlight>
                <a:latin typeface="Calibri"/>
                <a:ea typeface="Calibri"/>
                <a:cs typeface="Calibri"/>
                <a:sym typeface="Calibri"/>
              </a:rPr>
              <a:t>Contact your members of Congress by letter, phone, email, or in person to support </a:t>
            </a:r>
            <a:r>
              <a:rPr b="0" i="0" lang="en-US" sz="1900" u="sng" cap="none" strike="noStrike">
                <a:solidFill>
                  <a:srgbClr val="191345"/>
                </a:solidFill>
                <a:highlight>
                  <a:srgbClr val="FFFFFF"/>
                </a:highlight>
                <a:latin typeface="Calibri"/>
                <a:ea typeface="Calibri"/>
                <a:cs typeface="Calibri"/>
                <a:sym typeface="Calibri"/>
                <a:hlinkClick r:id="rId10">
                  <a:extLst>
                    <a:ext uri="{A12FA001-AC4F-418D-AE19-62706E023703}">
                      <ahyp:hlinkClr val="tx"/>
                    </a:ext>
                  </a:extLst>
                </a:hlinkClick>
              </a:rPr>
              <a:t>LGBTQ+ legislative issues</a:t>
            </a:r>
            <a:r>
              <a:rPr b="0" i="0" lang="en-US" sz="1900" u="none" cap="none" strike="noStrike">
                <a:solidFill>
                  <a:srgbClr val="191345"/>
                </a:solidFill>
                <a:highlight>
                  <a:srgbClr val="FFFFFF"/>
                </a:highlight>
                <a:latin typeface="Calibri"/>
                <a:ea typeface="Calibri"/>
                <a:cs typeface="Calibri"/>
                <a:sym typeface="Calibri"/>
              </a:rPr>
              <a:t>.</a:t>
            </a:r>
            <a:endParaRPr b="0" i="0" sz="1900" u="none" cap="none" strike="noStrike">
              <a:solidFill>
                <a:srgbClr val="000000"/>
              </a:solidFill>
              <a:latin typeface="Arial"/>
              <a:ea typeface="Arial"/>
              <a:cs typeface="Arial"/>
              <a:sym typeface="Arial"/>
            </a:endParaRPr>
          </a:p>
          <a:p>
            <a:pPr indent="-330200" lvl="0" marL="342900" marR="0" rtl="0" algn="l">
              <a:lnSpc>
                <a:spcPct val="100000"/>
              </a:lnSpc>
              <a:spcBef>
                <a:spcPts val="0"/>
              </a:spcBef>
              <a:spcAft>
                <a:spcPts val="0"/>
              </a:spcAft>
              <a:buClr>
                <a:srgbClr val="000000"/>
              </a:buClr>
              <a:buSzPts val="1900"/>
              <a:buFont typeface="Arial"/>
              <a:buChar char="•"/>
            </a:pPr>
            <a:r>
              <a:rPr b="0" i="0" lang="en-US" sz="1900" u="none" cap="none" strike="noStrike">
                <a:solidFill>
                  <a:srgbClr val="000000"/>
                </a:solidFill>
                <a:latin typeface="Calibri"/>
                <a:ea typeface="Calibri"/>
                <a:cs typeface="Calibri"/>
                <a:sym typeface="Calibri"/>
              </a:rPr>
              <a:t>Buy Modern Military gear from the </a:t>
            </a:r>
            <a:r>
              <a:rPr b="0" i="0" lang="en-US" sz="1900" u="sng" cap="none" strike="noStrike">
                <a:solidFill>
                  <a:srgbClr val="000000"/>
                </a:solidFill>
                <a:latin typeface="Calibri"/>
                <a:ea typeface="Calibri"/>
                <a:cs typeface="Calibri"/>
                <a:sym typeface="Calibri"/>
                <a:hlinkClick r:id="rId11">
                  <a:extLst>
                    <a:ext uri="{A12FA001-AC4F-418D-AE19-62706E023703}">
                      <ahyp:hlinkClr val="tx"/>
                    </a:ext>
                  </a:extLst>
                </a:hlinkClick>
              </a:rPr>
              <a:t>Modern Military Shop</a:t>
            </a:r>
            <a:r>
              <a:rPr b="0" i="0" lang="en-US" sz="1900" u="none" cap="none" strike="noStrike">
                <a:solidFill>
                  <a:srgbClr val="000000"/>
                </a:solidFill>
                <a:latin typeface="Calibri"/>
                <a:ea typeface="Calibri"/>
                <a:cs typeface="Calibri"/>
                <a:sym typeface="Calibri"/>
              </a:rPr>
              <a:t>.</a:t>
            </a:r>
            <a:endParaRPr b="0" i="0" sz="1900" u="none" cap="none" strike="noStrike">
              <a:solidFill>
                <a:srgbClr val="000000"/>
              </a:solidFill>
              <a:latin typeface="Arial"/>
              <a:ea typeface="Arial"/>
              <a:cs typeface="Arial"/>
              <a:sym typeface="Arial"/>
            </a:endParaRPr>
          </a:p>
          <a:p>
            <a:pPr indent="-330200" lvl="0" marL="342900" marR="0" rtl="0" algn="l">
              <a:lnSpc>
                <a:spcPct val="100000"/>
              </a:lnSpc>
              <a:spcBef>
                <a:spcPts val="0"/>
              </a:spcBef>
              <a:spcAft>
                <a:spcPts val="0"/>
              </a:spcAft>
              <a:buClr>
                <a:srgbClr val="000000"/>
              </a:buClr>
              <a:buSzPts val="1900"/>
              <a:buFont typeface="Arial"/>
              <a:buChar char="•"/>
            </a:pPr>
            <a:r>
              <a:rPr b="0" i="0" lang="en-US" sz="1900" u="none" cap="none" strike="noStrike">
                <a:solidFill>
                  <a:srgbClr val="000000"/>
                </a:solidFill>
                <a:latin typeface="Calibri"/>
                <a:ea typeface="Calibri"/>
                <a:cs typeface="Calibri"/>
                <a:sym typeface="Calibri"/>
              </a:rPr>
              <a:t>Become a </a:t>
            </a:r>
            <a:r>
              <a:rPr b="0" i="0" lang="en-US" sz="1900" u="sng" cap="none" strike="noStrike">
                <a:solidFill>
                  <a:srgbClr val="000000"/>
                </a:solidFill>
                <a:latin typeface="Calibri"/>
                <a:ea typeface="Calibri"/>
                <a:cs typeface="Calibri"/>
                <a:sym typeface="Calibri"/>
                <a:hlinkClick r:id="rId12">
                  <a:extLst>
                    <a:ext uri="{A12FA001-AC4F-418D-AE19-62706E023703}">
                      <ahyp:hlinkClr val="tx"/>
                    </a:ext>
                  </a:extLst>
                </a:hlinkClick>
              </a:rPr>
              <a:t>Modern Military Volunteer</a:t>
            </a:r>
            <a:r>
              <a:rPr b="0" i="0" lang="en-US" sz="1900" u="none" cap="none" strike="noStrike">
                <a:solidFill>
                  <a:srgbClr val="000000"/>
                </a:solidFill>
                <a:latin typeface="Calibri"/>
                <a:ea typeface="Calibri"/>
                <a:cs typeface="Calibri"/>
                <a:sym typeface="Calibri"/>
              </a:rPr>
              <a:t>.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100"/>
              <a:buFont typeface="Arial"/>
              <a:buNone/>
            </a:pPr>
            <a:r>
              <a:t/>
            </a:r>
            <a:endParaRPr b="0" i="0" sz="19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100"/>
              <a:buFont typeface="Arial"/>
              <a:buNone/>
            </a:pPr>
            <a:r>
              <a:rPr b="0" i="0" lang="en-US" sz="1900" u="none" cap="none" strike="noStrike">
                <a:solidFill>
                  <a:srgbClr val="000000"/>
                </a:solidFill>
                <a:latin typeface="Calibri"/>
                <a:ea typeface="Calibri"/>
                <a:cs typeface="Calibri"/>
                <a:sym typeface="Calibri"/>
              </a:rPr>
              <a:t>Thank you for standing with Modern Military as we strive to create a more just and inclusive military for all.</a:t>
            </a:r>
            <a:endParaRPr b="0" i="0" sz="1900" u="none" cap="none" strike="noStrike">
              <a:solidFill>
                <a:srgbClr val="000000"/>
              </a:solidFill>
              <a:latin typeface="Arial"/>
              <a:ea typeface="Arial"/>
              <a:cs typeface="Arial"/>
              <a:sym typeface="Arial"/>
            </a:endParaRPr>
          </a:p>
        </p:txBody>
      </p:sp>
      <p:pic>
        <p:nvPicPr>
          <p:cNvPr id="413" name="Google Shape;413;p24" title="bit.ly_mmaa-donate.png"/>
          <p:cNvPicPr preferRelativeResize="0"/>
          <p:nvPr/>
        </p:nvPicPr>
        <p:blipFill>
          <a:blip r:embed="rId13">
            <a:alphaModFix/>
          </a:blip>
          <a:stretch>
            <a:fillRect/>
          </a:stretch>
        </p:blipFill>
        <p:spPr>
          <a:xfrm>
            <a:off x="9414475" y="1722263"/>
            <a:ext cx="2654524" cy="3493873"/>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pic>
        <p:nvPicPr>
          <p:cNvPr descr="Back of people's heads and raised hands at corporate presentation with speaker and whiteboard out of focus in background" id="418" name="Google Shape;418;p25"/>
          <p:cNvPicPr preferRelativeResize="0"/>
          <p:nvPr/>
        </p:nvPicPr>
        <p:blipFill rotWithShape="1">
          <a:blip r:embed="rId3">
            <a:alphaModFix amt="50000"/>
          </a:blip>
          <a:srcRect b="0" l="0" r="0" t="15413"/>
          <a:stretch/>
        </p:blipFill>
        <p:spPr>
          <a:xfrm>
            <a:off x="20" y="10"/>
            <a:ext cx="12191980" cy="6857990"/>
          </a:xfrm>
          <a:prstGeom prst="rect">
            <a:avLst/>
          </a:prstGeom>
          <a:noFill/>
          <a:ln>
            <a:noFill/>
          </a:ln>
        </p:spPr>
      </p:pic>
      <p:sp>
        <p:nvSpPr>
          <p:cNvPr id="419" name="Google Shape;419;p25"/>
          <p:cNvSpPr/>
          <p:nvPr/>
        </p:nvSpPr>
        <p:spPr>
          <a:xfrm>
            <a:off x="691242" y="973580"/>
            <a:ext cx="10809515" cy="5358809"/>
          </a:xfrm>
          <a:prstGeom prst="rect">
            <a:avLst/>
          </a:prstGeom>
          <a:solidFill>
            <a:srgbClr val="FFFFFF">
              <a:alpha val="48235"/>
            </a:srgbClr>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420" name="Google Shape;420;p25"/>
          <p:cNvSpPr txBox="1"/>
          <p:nvPr>
            <p:ph idx="4294967295" type="title"/>
          </p:nvPr>
        </p:nvSpPr>
        <p:spPr>
          <a:xfrm>
            <a:off x="1769530" y="360832"/>
            <a:ext cx="8652938" cy="612748"/>
          </a:xfrm>
          <a:prstGeom prst="rect">
            <a:avLst/>
          </a:prstGeom>
          <a:noFill/>
          <a:ln>
            <a:noFill/>
          </a:ln>
        </p:spPr>
        <p:txBody>
          <a:bodyPr anchorCtr="0" anchor="ctr" bIns="45700" lIns="91425" spcFirstLastPara="1" rIns="91425" wrap="square" tIns="45700">
            <a:noAutofit/>
          </a:bodyPr>
          <a:lstStyle/>
          <a:p>
            <a:pPr indent="0" lvl="0" marL="0" rtl="0" algn="ctr">
              <a:lnSpc>
                <a:spcPct val="83000"/>
              </a:lnSpc>
              <a:spcBef>
                <a:spcPts val="0"/>
              </a:spcBef>
              <a:spcAft>
                <a:spcPts val="0"/>
              </a:spcAft>
              <a:buClr>
                <a:schemeClr val="dk1"/>
              </a:buClr>
              <a:buSzPts val="4400"/>
              <a:buFont typeface="Calibri"/>
              <a:buNone/>
            </a:pPr>
            <a:r>
              <a:rPr lang="en-US"/>
              <a:t>Additional Resources</a:t>
            </a:r>
            <a:endParaRPr/>
          </a:p>
        </p:txBody>
      </p:sp>
      <p:sp>
        <p:nvSpPr>
          <p:cNvPr id="421" name="Google Shape;421;p25"/>
          <p:cNvSpPr txBox="1"/>
          <p:nvPr/>
        </p:nvSpPr>
        <p:spPr>
          <a:xfrm>
            <a:off x="1071154" y="1334402"/>
            <a:ext cx="10019212" cy="4674511"/>
          </a:xfrm>
          <a:prstGeom prst="rect">
            <a:avLst/>
          </a:prstGeom>
          <a:noFill/>
          <a:ln>
            <a:noFill/>
          </a:ln>
        </p:spPr>
        <p:txBody>
          <a:bodyPr anchorCtr="0" anchor="ctr" bIns="45700" lIns="91425" spcFirstLastPara="1" rIns="91425" wrap="square" tIns="45700">
            <a:noAutofit/>
          </a:bodyPr>
          <a:lstStyle/>
          <a:p>
            <a:pPr indent="-342900" lvl="0" marL="342900" marR="0" rtl="0" algn="l">
              <a:lnSpc>
                <a:spcPct val="110000"/>
              </a:lnSpc>
              <a:spcBef>
                <a:spcPts val="0"/>
              </a:spcBef>
              <a:spcAft>
                <a:spcPts val="0"/>
              </a:spcAft>
              <a:buClr>
                <a:schemeClr val="dk1"/>
              </a:buClr>
              <a:buSzPts val="1800"/>
              <a:buFont typeface="Arial"/>
              <a:buChar char="•"/>
            </a:pPr>
            <a:r>
              <a:rPr b="0" i="0" lang="en-US" sz="1800" u="sng" cap="none" strike="noStrike">
                <a:solidFill>
                  <a:schemeClr val="dk1"/>
                </a:solidFill>
                <a:latin typeface="Calibri"/>
                <a:ea typeface="Calibri"/>
                <a:cs typeface="Calibri"/>
                <a:sym typeface="Calibri"/>
                <a:hlinkClick r:id="rId4">
                  <a:extLst>
                    <a:ext uri="{A12FA001-AC4F-418D-AE19-62706E023703}">
                      <ahyp:hlinkClr val="tx"/>
                    </a:ext>
                  </a:extLst>
                </a:hlinkClick>
              </a:rPr>
              <a:t>Modern Military’s Incident Reporting Form</a:t>
            </a:r>
            <a:endParaRPr b="0" i="0" sz="1800" u="none" cap="none" strike="noStrike">
              <a:solidFill>
                <a:schemeClr val="dk1"/>
              </a:solidFill>
              <a:latin typeface="Calibri"/>
              <a:ea typeface="Calibri"/>
              <a:cs typeface="Calibri"/>
              <a:sym typeface="Calibri"/>
            </a:endParaRPr>
          </a:p>
          <a:p>
            <a:pPr indent="-342900" lvl="0" marL="342900" marR="0" rtl="0" algn="l">
              <a:lnSpc>
                <a:spcPct val="110000"/>
              </a:lnSpc>
              <a:spcBef>
                <a:spcPts val="0"/>
              </a:spcBef>
              <a:spcAft>
                <a:spcPts val="0"/>
              </a:spcAft>
              <a:buClr>
                <a:schemeClr val="dk1"/>
              </a:buClr>
              <a:buSzPts val="1800"/>
              <a:buFont typeface="Arial"/>
              <a:buChar char="•"/>
            </a:pPr>
            <a:r>
              <a:rPr b="0" i="0" lang="en-US" sz="1800" u="sng" cap="none" strike="noStrike">
                <a:solidFill>
                  <a:schemeClr val="dk1"/>
                </a:solidFill>
                <a:latin typeface="Calibri"/>
                <a:ea typeface="Calibri"/>
                <a:cs typeface="Calibri"/>
                <a:sym typeface="Calibri"/>
                <a:hlinkClick r:id="rId5">
                  <a:extLst>
                    <a:ext uri="{A12FA001-AC4F-418D-AE19-62706E023703}">
                      <ahyp:hlinkClr val="tx"/>
                    </a:ext>
                  </a:extLst>
                </a:hlinkClick>
              </a:rPr>
              <a:t>Modern Military’s Freedom to Serve Guide, updated 2023</a:t>
            </a:r>
            <a:endParaRPr b="0" i="0" sz="1800" u="none" cap="none" strike="noStrike">
              <a:solidFill>
                <a:schemeClr val="dk1"/>
              </a:solidFill>
              <a:latin typeface="Calibri"/>
              <a:ea typeface="Calibri"/>
              <a:cs typeface="Calibri"/>
              <a:sym typeface="Calibri"/>
            </a:endParaRPr>
          </a:p>
          <a:p>
            <a:pPr indent="-342900" lvl="0" marL="342900" marR="0" rtl="0" algn="l">
              <a:lnSpc>
                <a:spcPct val="110000"/>
              </a:lnSpc>
              <a:spcBef>
                <a:spcPts val="0"/>
              </a:spcBef>
              <a:spcAft>
                <a:spcPts val="0"/>
              </a:spcAft>
              <a:buClr>
                <a:schemeClr val="dk1"/>
              </a:buClr>
              <a:buSzPts val="1800"/>
              <a:buFont typeface="Arial"/>
              <a:buChar char="•"/>
            </a:pPr>
            <a:r>
              <a:rPr b="0" i="0" lang="en-US" sz="1800" u="sng" cap="none" strike="noStrike">
                <a:solidFill>
                  <a:schemeClr val="dk1"/>
                </a:solidFill>
                <a:latin typeface="Calibri"/>
                <a:ea typeface="Calibri"/>
                <a:cs typeface="Calibri"/>
                <a:sym typeface="Calibri"/>
                <a:hlinkClick r:id="rId6">
                  <a:extLst>
                    <a:ext uri="{A12FA001-AC4F-418D-AE19-62706E023703}">
                      <ahyp:hlinkClr val="tx"/>
                    </a:ext>
                  </a:extLst>
                </a:hlinkClick>
              </a:rPr>
              <a:t>Modern Military’s Legal and LGBTQ+ Referrals and Resources</a:t>
            </a:r>
            <a:endParaRPr b="0" i="0" sz="1800" u="none" cap="none" strike="noStrike">
              <a:solidFill>
                <a:schemeClr val="dk1"/>
              </a:solidFill>
              <a:latin typeface="Calibri"/>
              <a:ea typeface="Calibri"/>
              <a:cs typeface="Calibri"/>
              <a:sym typeface="Calibri"/>
            </a:endParaRPr>
          </a:p>
          <a:p>
            <a:pPr indent="-241300" lvl="0" marL="342900" marR="0" rtl="0" algn="l">
              <a:lnSpc>
                <a:spcPct val="110000"/>
              </a:lnSpc>
              <a:spcBef>
                <a:spcPts val="0"/>
              </a:spcBef>
              <a:spcAft>
                <a:spcPts val="0"/>
              </a:spcAft>
              <a:buClr>
                <a:schemeClr val="dk1"/>
              </a:buClr>
              <a:buSzPts val="1600"/>
              <a:buFont typeface="Arial"/>
              <a:buNone/>
            </a:pPr>
            <a:r>
              <a:t/>
            </a:r>
            <a:endParaRPr b="0" i="0" sz="1600" u="none" cap="none" strike="noStrike">
              <a:solidFill>
                <a:schemeClr val="dk1"/>
              </a:solidFill>
              <a:latin typeface="Calibri"/>
              <a:ea typeface="Calibri"/>
              <a:cs typeface="Calibri"/>
              <a:sym typeface="Calibri"/>
            </a:endParaRPr>
          </a:p>
          <a:p>
            <a:pPr indent="-342900" lvl="0" marL="342900" marR="0" rtl="0" algn="l">
              <a:lnSpc>
                <a:spcPct val="110000"/>
              </a:lnSpc>
              <a:spcBef>
                <a:spcPts val="0"/>
              </a:spcBef>
              <a:spcAft>
                <a:spcPts val="0"/>
              </a:spcAft>
              <a:buClr>
                <a:schemeClr val="dk1"/>
              </a:buClr>
              <a:buSzPts val="1400"/>
              <a:buFont typeface="Arial"/>
              <a:buChar char="•"/>
            </a:pPr>
            <a:r>
              <a:rPr b="0" i="0" lang="en-US" sz="1400" u="sng" cap="none" strike="noStrike">
                <a:solidFill>
                  <a:schemeClr val="dk1"/>
                </a:solidFill>
                <a:latin typeface="Calibri"/>
                <a:ea typeface="Calibri"/>
                <a:cs typeface="Calibri"/>
                <a:sym typeface="Calibri"/>
                <a:hlinkClick r:id="rId7">
                  <a:extLst>
                    <a:ext uri="{A12FA001-AC4F-418D-AE19-62706E023703}">
                      <ahyp:hlinkClr val="tx"/>
                    </a:ext>
                  </a:extLst>
                </a:hlinkClick>
              </a:rPr>
              <a:t>2022-2023 data tracking the rise of anti-trans bills in the U.S. from Trans Legislation Tracker</a:t>
            </a:r>
            <a:endParaRPr b="0" i="0" sz="1400" u="none" cap="none" strike="noStrike">
              <a:solidFill>
                <a:schemeClr val="dk1"/>
              </a:solidFill>
              <a:latin typeface="Calibri"/>
              <a:ea typeface="Calibri"/>
              <a:cs typeface="Calibri"/>
              <a:sym typeface="Calibri"/>
            </a:endParaRPr>
          </a:p>
          <a:p>
            <a:pPr indent="-342900" lvl="0" marL="342900" marR="0" rtl="0" algn="l">
              <a:lnSpc>
                <a:spcPct val="110000"/>
              </a:lnSpc>
              <a:spcBef>
                <a:spcPts val="0"/>
              </a:spcBef>
              <a:spcAft>
                <a:spcPts val="0"/>
              </a:spcAft>
              <a:buClr>
                <a:schemeClr val="dk1"/>
              </a:buClr>
              <a:buSzPts val="1400"/>
              <a:buFont typeface="Arial"/>
              <a:buChar char="•"/>
            </a:pPr>
            <a:r>
              <a:rPr b="0" i="0" lang="en-US" sz="1400" u="sng" cap="none" strike="noStrike">
                <a:solidFill>
                  <a:schemeClr val="dk1"/>
                </a:solidFill>
                <a:latin typeface="Calibri"/>
                <a:ea typeface="Calibri"/>
                <a:cs typeface="Calibri"/>
                <a:sym typeface="Calibri"/>
                <a:hlinkClick r:id="rId8">
                  <a:extLst>
                    <a:ext uri="{A12FA001-AC4F-418D-AE19-62706E023703}">
                      <ahyp:hlinkClr val="tx"/>
                    </a:ext>
                  </a:extLst>
                </a:hlinkClick>
              </a:rPr>
              <a:t>Embracing Diverse Women Veteran Narratives: Intersectionality and Women Veteran’s Identity by Vanessa Meade, Volume 6 Issue 3, Journal of Veterans Studies, 2020</a:t>
            </a:r>
            <a:endParaRPr b="0" i="0" sz="1400" u="none" cap="none" strike="noStrike">
              <a:solidFill>
                <a:schemeClr val="dk1"/>
              </a:solidFill>
              <a:latin typeface="Calibri"/>
              <a:ea typeface="Calibri"/>
              <a:cs typeface="Calibri"/>
              <a:sym typeface="Calibri"/>
            </a:endParaRPr>
          </a:p>
          <a:p>
            <a:pPr indent="-342900" lvl="0" marL="342900" marR="0" rtl="0" algn="l">
              <a:lnSpc>
                <a:spcPct val="110000"/>
              </a:lnSpc>
              <a:spcBef>
                <a:spcPts val="0"/>
              </a:spcBef>
              <a:spcAft>
                <a:spcPts val="0"/>
              </a:spcAft>
              <a:buClr>
                <a:schemeClr val="dk1"/>
              </a:buClr>
              <a:buSzPts val="1400"/>
              <a:buFont typeface="Arial"/>
              <a:buChar char="•"/>
            </a:pPr>
            <a:r>
              <a:rPr b="0" i="0" lang="en-US" sz="1400" u="sng" cap="none" strike="noStrike">
                <a:solidFill>
                  <a:schemeClr val="dk1"/>
                </a:solidFill>
                <a:latin typeface="Calibri"/>
                <a:ea typeface="Calibri"/>
                <a:cs typeface="Calibri"/>
                <a:sym typeface="Calibri"/>
                <a:hlinkClick r:id="rId9">
                  <a:extLst>
                    <a:ext uri="{A12FA001-AC4F-418D-AE19-62706E023703}">
                      <ahyp:hlinkClr val="tx"/>
                    </a:ext>
                  </a:extLst>
                </a:hlinkClick>
              </a:rPr>
              <a:t>From drag bans to sports restrictions, 75 anti-LGBTQ bills have become law in 2023 from NBC News, December 17, 2023</a:t>
            </a:r>
            <a:endParaRPr b="0" i="0" sz="1400" u="sng" cap="none" strike="noStrike">
              <a:solidFill>
                <a:schemeClr val="dk1"/>
              </a:solidFill>
              <a:latin typeface="Calibri"/>
              <a:ea typeface="Calibri"/>
              <a:cs typeface="Calibri"/>
              <a:sym typeface="Calibri"/>
              <a:hlinkClick r:id="rId10">
                <a:extLst>
                  <a:ext uri="{A12FA001-AC4F-418D-AE19-62706E023703}">
                    <ahyp:hlinkClr val="tx"/>
                  </a:ext>
                </a:extLst>
              </a:hlinkClick>
            </a:endParaRPr>
          </a:p>
          <a:p>
            <a:pPr indent="-342900" lvl="0" marL="342900" marR="0" rtl="0" algn="l">
              <a:lnSpc>
                <a:spcPct val="110000"/>
              </a:lnSpc>
              <a:spcBef>
                <a:spcPts val="0"/>
              </a:spcBef>
              <a:spcAft>
                <a:spcPts val="0"/>
              </a:spcAft>
              <a:buClr>
                <a:schemeClr val="dk1"/>
              </a:buClr>
              <a:buSzPts val="1400"/>
              <a:buFont typeface="Arial"/>
              <a:buChar char="•"/>
            </a:pPr>
            <a:r>
              <a:rPr b="0" i="0" lang="en-US" sz="1400" u="sng" cap="none" strike="noStrike">
                <a:solidFill>
                  <a:schemeClr val="dk1"/>
                </a:solidFill>
                <a:latin typeface="Calibri"/>
                <a:ea typeface="Calibri"/>
                <a:cs typeface="Calibri"/>
                <a:sym typeface="Calibri"/>
                <a:hlinkClick r:id="rId11">
                  <a:extLst>
                    <a:ext uri="{A12FA001-AC4F-418D-AE19-62706E023703}">
                      <ahyp:hlinkClr val="tx"/>
                    </a:ext>
                  </a:extLst>
                </a:hlinkClick>
              </a:rPr>
              <a:t>HRC Foundation’s Glossary of Terms</a:t>
            </a:r>
            <a:endParaRPr b="0" i="0" sz="1400" u="none" cap="none" strike="noStrike">
              <a:solidFill>
                <a:schemeClr val="dk1"/>
              </a:solidFill>
              <a:latin typeface="Calibri"/>
              <a:ea typeface="Calibri"/>
              <a:cs typeface="Calibri"/>
              <a:sym typeface="Calibri"/>
            </a:endParaRPr>
          </a:p>
          <a:p>
            <a:pPr indent="-342900" lvl="0" marL="342900" marR="0" rtl="0" algn="l">
              <a:lnSpc>
                <a:spcPct val="110000"/>
              </a:lnSpc>
              <a:spcBef>
                <a:spcPts val="0"/>
              </a:spcBef>
              <a:spcAft>
                <a:spcPts val="0"/>
              </a:spcAft>
              <a:buClr>
                <a:schemeClr val="dk1"/>
              </a:buClr>
              <a:buSzPts val="1400"/>
              <a:buFont typeface="Arial"/>
              <a:buChar char="•"/>
            </a:pPr>
            <a:r>
              <a:rPr b="0" i="0" lang="en-US" sz="1400" u="sng" cap="none" strike="noStrike">
                <a:solidFill>
                  <a:schemeClr val="dk1"/>
                </a:solidFill>
                <a:latin typeface="Calibri"/>
                <a:ea typeface="Calibri"/>
                <a:cs typeface="Calibri"/>
                <a:sym typeface="Calibri"/>
                <a:hlinkClick r:id="rId12">
                  <a:extLst>
                    <a:ext uri="{A12FA001-AC4F-418D-AE19-62706E023703}">
                      <ahyp:hlinkClr val="tx"/>
                    </a:ext>
                  </a:extLst>
                </a:hlinkClick>
              </a:rPr>
              <a:t>Labor Force Statistics from the Current Veterans Population Survey from the Department of Labor</a:t>
            </a:r>
            <a:endParaRPr b="0" i="0" sz="1400" u="none" cap="none" strike="noStrike">
              <a:solidFill>
                <a:schemeClr val="dk1"/>
              </a:solidFill>
              <a:latin typeface="Calibri"/>
              <a:ea typeface="Calibri"/>
              <a:cs typeface="Calibri"/>
              <a:sym typeface="Calibri"/>
            </a:endParaRPr>
          </a:p>
          <a:p>
            <a:pPr indent="-342900" lvl="0" marL="342900" marR="0" rtl="0" algn="l">
              <a:lnSpc>
                <a:spcPct val="110000"/>
              </a:lnSpc>
              <a:spcBef>
                <a:spcPts val="0"/>
              </a:spcBef>
              <a:spcAft>
                <a:spcPts val="0"/>
              </a:spcAft>
              <a:buClr>
                <a:schemeClr val="dk1"/>
              </a:buClr>
              <a:buSzPts val="1400"/>
              <a:buFont typeface="Arial"/>
              <a:buChar char="•"/>
            </a:pPr>
            <a:r>
              <a:rPr b="0" i="0" lang="en-US" sz="1400" u="sng" cap="none" strike="noStrike">
                <a:solidFill>
                  <a:schemeClr val="dk1"/>
                </a:solidFill>
                <a:latin typeface="Calibri"/>
                <a:ea typeface="Calibri"/>
                <a:cs typeface="Calibri"/>
                <a:sym typeface="Calibri"/>
                <a:hlinkClick r:id="rId13">
                  <a:extLst>
                    <a:ext uri="{A12FA001-AC4F-418D-AE19-62706E023703}">
                      <ahyp:hlinkClr val="tx"/>
                    </a:ext>
                  </a:extLst>
                </a:hlinkClick>
              </a:rPr>
              <a:t>LGBTQIA Resource Center Glossary from UC Davis</a:t>
            </a:r>
            <a:endParaRPr b="0" i="0" sz="1400" u="none" cap="none" strike="noStrike">
              <a:solidFill>
                <a:schemeClr val="dk1"/>
              </a:solidFill>
              <a:latin typeface="Calibri"/>
              <a:ea typeface="Calibri"/>
              <a:cs typeface="Calibri"/>
              <a:sym typeface="Calibri"/>
            </a:endParaRPr>
          </a:p>
          <a:p>
            <a:pPr indent="-342900" lvl="0" marL="342900" marR="0" rtl="0" algn="l">
              <a:lnSpc>
                <a:spcPct val="110000"/>
              </a:lnSpc>
              <a:spcBef>
                <a:spcPts val="0"/>
              </a:spcBef>
              <a:spcAft>
                <a:spcPts val="0"/>
              </a:spcAft>
              <a:buClr>
                <a:schemeClr val="dk1"/>
              </a:buClr>
              <a:buSzPts val="1400"/>
              <a:buFont typeface="Arial"/>
              <a:buChar char="•"/>
            </a:pPr>
            <a:r>
              <a:rPr b="0" i="0" lang="en-US" sz="1400" u="sng" cap="none" strike="noStrike">
                <a:solidFill>
                  <a:schemeClr val="dk1"/>
                </a:solidFill>
                <a:latin typeface="Calibri"/>
                <a:ea typeface="Calibri"/>
                <a:cs typeface="Calibri"/>
                <a:sym typeface="Calibri"/>
                <a:hlinkClick r:id="rId14">
                  <a:extLst>
                    <a:ext uri="{A12FA001-AC4F-418D-AE19-62706E023703}">
                      <ahyp:hlinkClr val="tx"/>
                    </a:ext>
                  </a:extLst>
                </a:hlinkClick>
              </a:rPr>
              <a:t>LGBTQ+ Military Members and Veterans face economic, housing, and health insecurities by the Center for American Progress</a:t>
            </a:r>
            <a:endParaRPr b="0" i="0" sz="1400" u="none" cap="none" strike="noStrike">
              <a:solidFill>
                <a:schemeClr val="dk1"/>
              </a:solidFill>
              <a:latin typeface="Calibri"/>
              <a:ea typeface="Calibri"/>
              <a:cs typeface="Calibri"/>
              <a:sym typeface="Calibri"/>
            </a:endParaRPr>
          </a:p>
          <a:p>
            <a:pPr indent="-342900" lvl="0" marL="342900" marR="0" rtl="0" algn="l">
              <a:lnSpc>
                <a:spcPct val="110000"/>
              </a:lnSpc>
              <a:spcBef>
                <a:spcPts val="0"/>
              </a:spcBef>
              <a:spcAft>
                <a:spcPts val="0"/>
              </a:spcAft>
              <a:buClr>
                <a:schemeClr val="dk1"/>
              </a:buClr>
              <a:buSzPts val="1400"/>
              <a:buFont typeface="Arial"/>
              <a:buChar char="•"/>
            </a:pPr>
            <a:r>
              <a:rPr b="0" i="0" lang="en-US" sz="1400" u="sng" cap="none" strike="noStrike">
                <a:solidFill>
                  <a:schemeClr val="dk1"/>
                </a:solidFill>
                <a:latin typeface="Calibri"/>
                <a:ea typeface="Calibri"/>
                <a:cs typeface="Calibri"/>
                <a:sym typeface="Calibri"/>
                <a:hlinkClick r:id="rId15">
                  <a:extLst>
                    <a:ext uri="{A12FA001-AC4F-418D-AE19-62706E023703}">
                      <ahyp:hlinkClr val="tx"/>
                    </a:ext>
                  </a:extLst>
                </a:hlinkClick>
              </a:rPr>
              <a:t>LGBTQ+ Resource Center Gender Pronouns from UW Milwaukee</a:t>
            </a:r>
            <a:endParaRPr b="0" i="0" sz="1400" u="sng" cap="none" strike="noStrike">
              <a:solidFill>
                <a:schemeClr val="dk1"/>
              </a:solidFill>
              <a:latin typeface="Calibri"/>
              <a:ea typeface="Calibri"/>
              <a:cs typeface="Calibri"/>
              <a:sym typeface="Calibri"/>
              <a:hlinkClick r:id="rId16">
                <a:extLst>
                  <a:ext uri="{A12FA001-AC4F-418D-AE19-62706E023703}">
                    <ahyp:hlinkClr val="tx"/>
                  </a:ext>
                </a:extLst>
              </a:hlinkClick>
            </a:endParaRPr>
          </a:p>
          <a:p>
            <a:pPr indent="-342900" lvl="0" marL="342900" marR="0" rtl="0" algn="l">
              <a:lnSpc>
                <a:spcPct val="110000"/>
              </a:lnSpc>
              <a:spcBef>
                <a:spcPts val="0"/>
              </a:spcBef>
              <a:spcAft>
                <a:spcPts val="0"/>
              </a:spcAft>
              <a:buClr>
                <a:schemeClr val="dk1"/>
              </a:buClr>
              <a:buSzPts val="1400"/>
              <a:buFont typeface="Arial"/>
              <a:buChar char="•"/>
            </a:pPr>
            <a:r>
              <a:rPr b="0" i="0" lang="en-US" sz="1400" u="sng" cap="none" strike="noStrike">
                <a:solidFill>
                  <a:schemeClr val="dk1"/>
                </a:solidFill>
                <a:latin typeface="Calibri"/>
                <a:ea typeface="Calibri"/>
                <a:cs typeface="Calibri"/>
                <a:sym typeface="Calibri"/>
                <a:hlinkClick r:id="rId17">
                  <a:extLst>
                    <a:ext uri="{A12FA001-AC4F-418D-AE19-62706E023703}">
                      <ahyp:hlinkClr val="tx"/>
                    </a:ext>
                  </a:extLst>
                </a:hlinkClick>
              </a:rPr>
              <a:t>Mapping Attacks on LGBTQ Rights in U.S. State Legislatures</a:t>
            </a:r>
            <a:endParaRPr b="0" i="0" sz="1400" u="none" cap="none" strike="noStrike">
              <a:solidFill>
                <a:schemeClr val="dk1"/>
              </a:solidFill>
              <a:latin typeface="Calibri"/>
              <a:ea typeface="Calibri"/>
              <a:cs typeface="Calibri"/>
              <a:sym typeface="Calibri"/>
            </a:endParaRPr>
          </a:p>
          <a:p>
            <a:pPr indent="-342900" lvl="0" marL="342900" marR="0" rtl="0" algn="l">
              <a:lnSpc>
                <a:spcPct val="110000"/>
              </a:lnSpc>
              <a:spcBef>
                <a:spcPts val="0"/>
              </a:spcBef>
              <a:spcAft>
                <a:spcPts val="0"/>
              </a:spcAft>
              <a:buClr>
                <a:schemeClr val="dk1"/>
              </a:buClr>
              <a:buSzPts val="1400"/>
              <a:buFont typeface="Arial"/>
              <a:buChar char="•"/>
            </a:pPr>
            <a:r>
              <a:rPr b="0" i="0" lang="en-US" sz="1400" u="sng" cap="none" strike="noStrike">
                <a:solidFill>
                  <a:schemeClr val="dk1"/>
                </a:solidFill>
                <a:latin typeface="Calibri"/>
                <a:ea typeface="Calibri"/>
                <a:cs typeface="Calibri"/>
                <a:sym typeface="Calibri"/>
                <a:hlinkClick r:id="rId18">
                  <a:extLst>
                    <a:ext uri="{A12FA001-AC4F-418D-AE19-62706E023703}">
                      <ahyp:hlinkClr val="tx"/>
                    </a:ext>
                  </a:extLst>
                </a:hlinkClick>
              </a:rPr>
              <a:t>Military Community Demographics from Military OneSource</a:t>
            </a:r>
            <a:endParaRPr b="0" i="0" sz="1400" u="none" cap="none" strike="noStrike">
              <a:solidFill>
                <a:schemeClr val="dk1"/>
              </a:solidFill>
              <a:latin typeface="Calibri"/>
              <a:ea typeface="Calibri"/>
              <a:cs typeface="Calibri"/>
              <a:sym typeface="Calibri"/>
            </a:endParaRPr>
          </a:p>
          <a:p>
            <a:pPr indent="-342900" lvl="0" marL="342900" marR="0" rtl="0" algn="l">
              <a:lnSpc>
                <a:spcPct val="110000"/>
              </a:lnSpc>
              <a:spcBef>
                <a:spcPts val="0"/>
              </a:spcBef>
              <a:spcAft>
                <a:spcPts val="0"/>
              </a:spcAft>
              <a:buClr>
                <a:schemeClr val="dk1"/>
              </a:buClr>
              <a:buSzPts val="1400"/>
              <a:buFont typeface="Arial"/>
              <a:buChar char="•"/>
            </a:pPr>
            <a:r>
              <a:rPr b="0" i="0" lang="en-US" sz="1400" u="sng" cap="none" strike="noStrike">
                <a:solidFill>
                  <a:schemeClr val="dk1"/>
                </a:solidFill>
                <a:latin typeface="Calibri"/>
                <a:ea typeface="Calibri"/>
                <a:cs typeface="Calibri"/>
                <a:sym typeface="Calibri"/>
                <a:hlinkClick r:id="rId19">
                  <a:extLst>
                    <a:ext uri="{A12FA001-AC4F-418D-AE19-62706E023703}">
                      <ahyp:hlinkClr val="tx"/>
                    </a:ext>
                  </a:extLst>
                </a:hlinkClick>
              </a:rPr>
              <a:t>The Good Soldier: A Look into the Stigma and Stereotypes of the US Military by Riley Margaret Bachmann, Senior Theses, University of South Carolina, 2022</a:t>
            </a:r>
            <a:endParaRPr b="0" i="0" sz="1400" u="sng" cap="none" strike="noStrike">
              <a:solidFill>
                <a:schemeClr val="dk1"/>
              </a:solidFill>
              <a:latin typeface="Calibri"/>
              <a:ea typeface="Calibri"/>
              <a:cs typeface="Calibri"/>
              <a:sym typeface="Calibri"/>
              <a:hlinkClick r:id="rId20">
                <a:extLst>
                  <a:ext uri="{A12FA001-AC4F-418D-AE19-62706E023703}">
                    <ahyp:hlinkClr val="tx"/>
                  </a:ext>
                </a:extLst>
              </a:hlinkClick>
            </a:endParaRPr>
          </a:p>
          <a:p>
            <a:pPr indent="-342900" lvl="0" marL="342900" marR="0" rtl="0" algn="l">
              <a:lnSpc>
                <a:spcPct val="110000"/>
              </a:lnSpc>
              <a:spcBef>
                <a:spcPts val="0"/>
              </a:spcBef>
              <a:spcAft>
                <a:spcPts val="0"/>
              </a:spcAft>
              <a:buClr>
                <a:schemeClr val="dk1"/>
              </a:buClr>
              <a:buSzPts val="1400"/>
              <a:buFont typeface="Arial"/>
              <a:buChar char="•"/>
            </a:pPr>
            <a:r>
              <a:rPr b="0" i="0" lang="en-US" sz="1400" u="sng" cap="none" strike="noStrike">
                <a:solidFill>
                  <a:schemeClr val="dk1"/>
                </a:solidFill>
                <a:latin typeface="Calibri"/>
                <a:ea typeface="Calibri"/>
                <a:cs typeface="Calibri"/>
                <a:sym typeface="Calibri"/>
                <a:hlinkClick r:id="rId21">
                  <a:extLst>
                    <a:ext uri="{A12FA001-AC4F-418D-AE19-62706E023703}">
                      <ahyp:hlinkClr val="tx"/>
                    </a:ext>
                  </a:extLst>
                </a:hlinkClick>
              </a:rPr>
              <a:t>The Impact of Stigma on Transgender Service Members and Readiness from Health.mil</a:t>
            </a:r>
            <a:endParaRPr b="0" i="0" sz="1400" u="sng" cap="none" strike="noStrike">
              <a:solidFill>
                <a:schemeClr val="dk1"/>
              </a:solidFill>
              <a:latin typeface="Calibri"/>
              <a:ea typeface="Calibri"/>
              <a:cs typeface="Calibri"/>
              <a:sym typeface="Calibri"/>
              <a:hlinkClick r:id="rId22">
                <a:extLst>
                  <a:ext uri="{A12FA001-AC4F-418D-AE19-62706E023703}">
                    <ahyp:hlinkClr val="tx"/>
                  </a:ext>
                </a:extLst>
              </a:hlinkClick>
            </a:endParaRPr>
          </a:p>
          <a:p>
            <a:pPr indent="-342900" lvl="0" marL="342900" marR="0" rtl="0" algn="l">
              <a:lnSpc>
                <a:spcPct val="110000"/>
              </a:lnSpc>
              <a:spcBef>
                <a:spcPts val="0"/>
              </a:spcBef>
              <a:spcAft>
                <a:spcPts val="0"/>
              </a:spcAft>
              <a:buClr>
                <a:schemeClr val="dk1"/>
              </a:buClr>
              <a:buSzPts val="1400"/>
              <a:buFont typeface="Arial"/>
              <a:buChar char="•"/>
            </a:pPr>
            <a:r>
              <a:rPr b="0" i="0" lang="en-US" sz="1400" u="sng" cap="none" strike="noStrike">
                <a:solidFill>
                  <a:schemeClr val="dk1"/>
                </a:solidFill>
                <a:latin typeface="Calibri"/>
                <a:ea typeface="Calibri"/>
                <a:cs typeface="Calibri"/>
                <a:sym typeface="Calibri"/>
                <a:hlinkClick r:id="rId23">
                  <a:extLst>
                    <a:ext uri="{A12FA001-AC4F-418D-AE19-62706E023703}">
                      <ahyp:hlinkClr val="tx"/>
                    </a:ext>
                  </a:extLst>
                </a:hlinkClick>
              </a:rPr>
              <a:t>Trauma, Discrimination, and PTSD Among LGBTQ+ People from U.S&gt; Department of Veterans Affairs</a:t>
            </a:r>
            <a:endParaRPr b="0" i="0" sz="1400" u="none" cap="none" strike="noStrike">
              <a:solidFill>
                <a:schemeClr val="dk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1000"/>
                                  </p:stCondLst>
                                  <p:childTnLst>
                                    <p:set>
                                      <p:cBhvr>
                                        <p:cTn dur="1" fill="hold">
                                          <p:stCondLst>
                                            <p:cond delay="0"/>
                                          </p:stCondLst>
                                        </p:cTn>
                                        <p:tgtEl>
                                          <p:spTgt spid="420"/>
                                        </p:tgtEl>
                                        <p:attrNameLst>
                                          <p:attrName>style.visibility</p:attrName>
                                        </p:attrNameLst>
                                      </p:cBhvr>
                                      <p:to>
                                        <p:strVal val="visible"/>
                                      </p:to>
                                    </p:set>
                                    <p:animEffect filter="fade" transition="in">
                                      <p:cBhvr>
                                        <p:cTn dur="700"/>
                                        <p:tgtEl>
                                          <p:spTgt spid="420"/>
                                        </p:tgtEl>
                                      </p:cBhvr>
                                    </p:animEffect>
                                  </p:childTnLst>
                                </p:cTn>
                              </p:par>
                              <p:par>
                                <p:cTn fill="hold" nodeType="withEffect" presetClass="entr" presetID="10" presetSubtype="0">
                                  <p:stCondLst>
                                    <p:cond delay="1000"/>
                                  </p:stCondLst>
                                  <p:childTnLst>
                                    <p:set>
                                      <p:cBhvr>
                                        <p:cTn dur="1" fill="hold">
                                          <p:stCondLst>
                                            <p:cond delay="0"/>
                                          </p:stCondLst>
                                        </p:cTn>
                                        <p:tgtEl>
                                          <p:spTgt spid="421"/>
                                        </p:tgtEl>
                                        <p:attrNameLst>
                                          <p:attrName>style.visibility</p:attrName>
                                        </p:attrNameLst>
                                      </p:cBhvr>
                                      <p:to>
                                        <p:strVal val="visible"/>
                                      </p:to>
                                    </p:set>
                                    <p:animEffect filter="fade" transition="in">
                                      <p:cBhvr>
                                        <p:cTn dur="700"/>
                                        <p:tgtEl>
                                          <p:spTgt spid="42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pic>
        <p:nvPicPr>
          <p:cNvPr descr="Close-up of American flag stars" id="108" name="Google Shape;108;p3"/>
          <p:cNvPicPr preferRelativeResize="0"/>
          <p:nvPr/>
        </p:nvPicPr>
        <p:blipFill rotWithShape="1">
          <a:blip r:embed="rId3">
            <a:alphaModFix amt="48000"/>
          </a:blip>
          <a:srcRect b="0" l="0" r="0" t="0"/>
          <a:stretch/>
        </p:blipFill>
        <p:spPr>
          <a:xfrm>
            <a:off x="-1" y="-18094"/>
            <a:ext cx="12192001" cy="6876093"/>
          </a:xfrm>
          <a:prstGeom prst="rect">
            <a:avLst/>
          </a:prstGeom>
          <a:noFill/>
          <a:ln>
            <a:noFill/>
          </a:ln>
        </p:spPr>
      </p:pic>
      <p:sp>
        <p:nvSpPr>
          <p:cNvPr id="109" name="Google Shape;109;p3"/>
          <p:cNvSpPr/>
          <p:nvPr/>
        </p:nvSpPr>
        <p:spPr>
          <a:xfrm>
            <a:off x="-1" y="1499190"/>
            <a:ext cx="12192001" cy="5358809"/>
          </a:xfrm>
          <a:prstGeom prst="rect">
            <a:avLst/>
          </a:prstGeom>
          <a:solidFill>
            <a:srgbClr val="FFFFFF"/>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pic>
        <p:nvPicPr>
          <p:cNvPr descr="A logo with a red and blue eagle and a star&#10;&#10;Description automatically generated" id="110" name="Google Shape;110;p3"/>
          <p:cNvPicPr preferRelativeResize="0"/>
          <p:nvPr/>
        </p:nvPicPr>
        <p:blipFill rotWithShape="1">
          <a:blip r:embed="rId4">
            <a:alphaModFix/>
          </a:blip>
          <a:srcRect b="0" l="0" r="0" t="0"/>
          <a:stretch/>
        </p:blipFill>
        <p:spPr>
          <a:xfrm>
            <a:off x="10880146" y="253090"/>
            <a:ext cx="947308" cy="947308"/>
          </a:xfrm>
          <a:prstGeom prst="rect">
            <a:avLst/>
          </a:prstGeom>
          <a:noFill/>
          <a:ln>
            <a:noFill/>
          </a:ln>
        </p:spPr>
      </p:pic>
      <p:sp>
        <p:nvSpPr>
          <p:cNvPr id="111" name="Google Shape;111;p3"/>
          <p:cNvSpPr txBox="1"/>
          <p:nvPr/>
        </p:nvSpPr>
        <p:spPr>
          <a:xfrm>
            <a:off x="838200" y="365125"/>
            <a:ext cx="10515600" cy="892903"/>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chemeClr val="dk1"/>
              </a:buClr>
              <a:buSzPts val="4400"/>
              <a:buFont typeface="Calibri"/>
              <a:buNone/>
            </a:pPr>
            <a:r>
              <a:rPr b="0" i="0" lang="en-US" sz="4400" u="none" cap="none" strike="noStrike">
                <a:solidFill>
                  <a:schemeClr val="dk1"/>
                </a:solidFill>
                <a:latin typeface="Calibri"/>
                <a:ea typeface="Calibri"/>
                <a:cs typeface="Calibri"/>
                <a:sym typeface="Calibri"/>
              </a:rPr>
              <a:t>A Legacy of Impact</a:t>
            </a:r>
            <a:endParaRPr b="0" i="0" sz="1400" u="none" cap="none" strike="noStrike">
              <a:solidFill>
                <a:srgbClr val="000000"/>
              </a:solidFill>
              <a:latin typeface="Arial"/>
              <a:ea typeface="Arial"/>
              <a:cs typeface="Arial"/>
              <a:sym typeface="Arial"/>
            </a:endParaRPr>
          </a:p>
        </p:txBody>
      </p:sp>
      <p:sp>
        <p:nvSpPr>
          <p:cNvPr id="112" name="Google Shape;112;p3"/>
          <p:cNvSpPr txBox="1"/>
          <p:nvPr/>
        </p:nvSpPr>
        <p:spPr>
          <a:xfrm>
            <a:off x="391886" y="1641247"/>
            <a:ext cx="11435567" cy="5036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Calibri"/>
                <a:ea typeface="Calibri"/>
                <a:cs typeface="Calibri"/>
                <a:sym typeface="Calibri"/>
              </a:rPr>
              <a:t>Modern Military’s 32-year track record of defending the rights of LGBTQ+ service members, veterans, and their families includes landmark victories: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200"/>
              <a:buFont typeface="Arial"/>
              <a:buChar char="•"/>
            </a:pPr>
            <a:r>
              <a:rPr b="1" i="0" lang="en-US" sz="2200" u="none" cap="none" strike="noStrike">
                <a:solidFill>
                  <a:srgbClr val="000000"/>
                </a:solidFill>
                <a:latin typeface="Calibri"/>
                <a:ea typeface="Calibri"/>
                <a:cs typeface="Calibri"/>
                <a:sym typeface="Calibri"/>
              </a:rPr>
              <a:t>Don't Ask Don't Tell Repeal</a:t>
            </a:r>
            <a:r>
              <a:rPr b="0" i="0" lang="en-US" sz="2200" u="none" cap="none" strike="noStrike">
                <a:solidFill>
                  <a:srgbClr val="000000"/>
                </a:solidFill>
                <a:latin typeface="Calibri"/>
                <a:ea typeface="Calibri"/>
                <a:cs typeface="Calibri"/>
                <a:sym typeface="Calibri"/>
              </a:rPr>
              <a:t>: Ended the discriminatory policy forcing LGBTQ+ individuals to choose between service and identity.</a:t>
            </a:r>
            <a:endParaRPr b="0" i="0" sz="2200" u="none" cap="none" strike="noStrike">
              <a:solidFill>
                <a:srgbClr val="000000"/>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200"/>
              <a:buFont typeface="Arial"/>
              <a:buChar char="•"/>
            </a:pPr>
            <a:r>
              <a:rPr b="1" i="0" lang="en-US" sz="2200" u="none" cap="none" strike="noStrike">
                <a:solidFill>
                  <a:srgbClr val="000000"/>
                </a:solidFill>
                <a:latin typeface="Calibri"/>
                <a:ea typeface="Calibri"/>
                <a:cs typeface="Calibri"/>
                <a:sym typeface="Calibri"/>
              </a:rPr>
              <a:t>Overturned HIV+ Service Bans</a:t>
            </a:r>
            <a:r>
              <a:rPr b="0" i="0" lang="en-US" sz="2200" u="none" cap="none" strike="noStrike">
                <a:solidFill>
                  <a:srgbClr val="000000"/>
                </a:solidFill>
                <a:latin typeface="Calibri"/>
                <a:ea typeface="Calibri"/>
                <a:cs typeface="Calibri"/>
                <a:sym typeface="Calibri"/>
              </a:rPr>
              <a:t>: Ensured those living with HIV can serve their country without discrimination.</a:t>
            </a:r>
            <a:endParaRPr b="0" i="0" sz="2200" u="none" cap="none" strike="noStrike">
              <a:solidFill>
                <a:srgbClr val="000000"/>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200"/>
              <a:buFont typeface="Arial"/>
              <a:buChar char="•"/>
            </a:pPr>
            <a:r>
              <a:rPr b="1" i="0" lang="en-US" sz="2200" u="none" cap="none" strike="noStrike">
                <a:solidFill>
                  <a:srgbClr val="000000"/>
                </a:solidFill>
                <a:latin typeface="Calibri"/>
                <a:ea typeface="Calibri"/>
                <a:cs typeface="Calibri"/>
                <a:sym typeface="Calibri"/>
              </a:rPr>
              <a:t>Overturned Defense of Marriage Act (DOMA)</a:t>
            </a:r>
            <a:r>
              <a:rPr b="0" i="0" lang="en-US" sz="2200" u="none" cap="none" strike="noStrike">
                <a:solidFill>
                  <a:srgbClr val="000000"/>
                </a:solidFill>
                <a:latin typeface="Calibri"/>
                <a:ea typeface="Calibri"/>
                <a:cs typeface="Calibri"/>
                <a:sym typeface="Calibri"/>
              </a:rPr>
              <a:t>: Granted thousands of “hidden partners” access to military spouse and family benefits following the federal recognition of same-sex marriages. </a:t>
            </a:r>
            <a:endParaRPr b="0" i="0" sz="2200" u="none" cap="none" strike="noStrike">
              <a:solidFill>
                <a:srgbClr val="000000"/>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200"/>
              <a:buFont typeface="Arial"/>
              <a:buChar char="•"/>
            </a:pPr>
            <a:r>
              <a:rPr b="1" i="0" lang="en-US" sz="2200" u="none" cap="none" strike="noStrike">
                <a:solidFill>
                  <a:srgbClr val="000000"/>
                </a:solidFill>
                <a:latin typeface="Calibri"/>
                <a:ea typeface="Calibri"/>
                <a:cs typeface="Calibri"/>
                <a:sym typeface="Calibri"/>
              </a:rPr>
              <a:t>Challenged Transgender Service Bans</a:t>
            </a:r>
            <a:r>
              <a:rPr b="0" i="0" lang="en-US" sz="2200" u="none" cap="none" strike="noStrike">
                <a:solidFill>
                  <a:srgbClr val="000000"/>
                </a:solidFill>
                <a:latin typeface="Calibri"/>
                <a:ea typeface="Calibri"/>
                <a:cs typeface="Calibri"/>
                <a:sym typeface="Calibri"/>
              </a:rPr>
              <a:t>: Fought for transgender service member inclusion and recognition, then and now.</a:t>
            </a:r>
            <a:endParaRPr b="0" i="0" sz="2200" u="none" cap="none" strike="noStrike">
              <a:solidFill>
                <a:srgbClr val="000000"/>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200"/>
              <a:buFont typeface="Arial"/>
              <a:buChar char="•"/>
            </a:pPr>
            <a:r>
              <a:rPr b="1" i="0" lang="en-US" sz="2200" u="none" cap="none" strike="noStrike">
                <a:solidFill>
                  <a:srgbClr val="000000"/>
                </a:solidFill>
                <a:latin typeface="Calibri"/>
                <a:ea typeface="Calibri"/>
                <a:cs typeface="Calibri"/>
                <a:sym typeface="Calibri"/>
              </a:rPr>
              <a:t>Provided Cultural Competency Education</a:t>
            </a:r>
            <a:r>
              <a:rPr b="0" i="0" lang="en-US" sz="2200" u="none" cap="none" strike="noStrike">
                <a:solidFill>
                  <a:srgbClr val="000000"/>
                </a:solidFill>
                <a:latin typeface="Calibri"/>
                <a:ea typeface="Calibri"/>
                <a:cs typeface="Calibri"/>
                <a:sym typeface="Calibri"/>
              </a:rPr>
              <a:t>: Trained 2,600 military family life counselors (100%) and ensured our Military Communities support group are available via Military One Source. </a:t>
            </a:r>
            <a:endParaRPr b="0" i="0" sz="2200" u="none" cap="none" strike="noStrike">
              <a:solidFill>
                <a:srgbClr val="000000"/>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pic>
        <p:nvPicPr>
          <p:cNvPr descr="Close-up of American flag stars" id="118" name="Google Shape;118;p4"/>
          <p:cNvPicPr preferRelativeResize="0"/>
          <p:nvPr/>
        </p:nvPicPr>
        <p:blipFill rotWithShape="1">
          <a:blip r:embed="rId3">
            <a:alphaModFix amt="48000"/>
          </a:blip>
          <a:srcRect b="0" l="0" r="0" t="0"/>
          <a:stretch/>
        </p:blipFill>
        <p:spPr>
          <a:xfrm>
            <a:off x="-1" y="-18094"/>
            <a:ext cx="12192001" cy="6876093"/>
          </a:xfrm>
          <a:prstGeom prst="rect">
            <a:avLst/>
          </a:prstGeom>
          <a:noFill/>
          <a:ln>
            <a:noFill/>
          </a:ln>
        </p:spPr>
      </p:pic>
      <p:sp>
        <p:nvSpPr>
          <p:cNvPr id="119" name="Google Shape;119;p4"/>
          <p:cNvSpPr/>
          <p:nvPr/>
        </p:nvSpPr>
        <p:spPr>
          <a:xfrm>
            <a:off x="-1" y="1626366"/>
            <a:ext cx="12192001" cy="5231634"/>
          </a:xfrm>
          <a:prstGeom prst="rect">
            <a:avLst/>
          </a:prstGeom>
          <a:solidFill>
            <a:srgbClr val="FFFFFF"/>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pic>
        <p:nvPicPr>
          <p:cNvPr id="120" name="Google Shape;120;p4"/>
          <p:cNvPicPr preferRelativeResize="0"/>
          <p:nvPr/>
        </p:nvPicPr>
        <p:blipFill rotWithShape="1">
          <a:blip r:embed="rId4">
            <a:alphaModFix/>
          </a:blip>
          <a:srcRect b="0" l="0" r="0" t="0"/>
          <a:stretch/>
        </p:blipFill>
        <p:spPr>
          <a:xfrm>
            <a:off x="2985636" y="2080997"/>
            <a:ext cx="2520643" cy="1077575"/>
          </a:xfrm>
          <a:prstGeom prst="rect">
            <a:avLst/>
          </a:prstGeom>
          <a:noFill/>
          <a:ln>
            <a:noFill/>
          </a:ln>
        </p:spPr>
      </p:pic>
      <p:pic>
        <p:nvPicPr>
          <p:cNvPr id="121" name="Google Shape;121;p4"/>
          <p:cNvPicPr preferRelativeResize="0"/>
          <p:nvPr/>
        </p:nvPicPr>
        <p:blipFill rotWithShape="1">
          <a:blip r:embed="rId5">
            <a:alphaModFix/>
          </a:blip>
          <a:srcRect b="0" l="0" r="0" t="0"/>
          <a:stretch/>
        </p:blipFill>
        <p:spPr>
          <a:xfrm>
            <a:off x="754776" y="2017782"/>
            <a:ext cx="927311" cy="1311805"/>
          </a:xfrm>
          <a:prstGeom prst="rect">
            <a:avLst/>
          </a:prstGeom>
          <a:noFill/>
          <a:ln>
            <a:noFill/>
          </a:ln>
        </p:spPr>
      </p:pic>
      <p:pic>
        <p:nvPicPr>
          <p:cNvPr id="122" name="Google Shape;122;p4"/>
          <p:cNvPicPr preferRelativeResize="0"/>
          <p:nvPr/>
        </p:nvPicPr>
        <p:blipFill rotWithShape="1">
          <a:blip r:embed="rId6">
            <a:alphaModFix/>
          </a:blip>
          <a:srcRect b="0" l="0" r="0" t="0"/>
          <a:stretch/>
        </p:blipFill>
        <p:spPr>
          <a:xfrm>
            <a:off x="6455624" y="1879807"/>
            <a:ext cx="1479956" cy="1479956"/>
          </a:xfrm>
          <a:prstGeom prst="rect">
            <a:avLst/>
          </a:prstGeom>
          <a:noFill/>
          <a:ln>
            <a:noFill/>
          </a:ln>
        </p:spPr>
      </p:pic>
      <p:pic>
        <p:nvPicPr>
          <p:cNvPr id="123" name="Google Shape;123;p4"/>
          <p:cNvPicPr preferRelativeResize="0"/>
          <p:nvPr/>
        </p:nvPicPr>
        <p:blipFill rotWithShape="1">
          <a:blip r:embed="rId7">
            <a:alphaModFix/>
          </a:blip>
          <a:srcRect b="0" l="0" r="0" t="0"/>
          <a:stretch/>
        </p:blipFill>
        <p:spPr>
          <a:xfrm>
            <a:off x="10051302" y="2017781"/>
            <a:ext cx="1107803" cy="1204007"/>
          </a:xfrm>
          <a:prstGeom prst="rect">
            <a:avLst/>
          </a:prstGeom>
          <a:noFill/>
          <a:ln>
            <a:noFill/>
          </a:ln>
        </p:spPr>
      </p:pic>
      <p:grpSp>
        <p:nvGrpSpPr>
          <p:cNvPr id="124" name="Google Shape;124;p4"/>
          <p:cNvGrpSpPr/>
          <p:nvPr/>
        </p:nvGrpSpPr>
        <p:grpSpPr>
          <a:xfrm>
            <a:off x="204984" y="3528414"/>
            <a:ext cx="2236455" cy="2233159"/>
            <a:chOff x="0" y="0"/>
            <a:chExt cx="5254938" cy="4466318"/>
          </a:xfrm>
        </p:grpSpPr>
        <p:sp>
          <p:nvSpPr>
            <p:cNvPr id="125" name="Google Shape;125;p4"/>
            <p:cNvSpPr txBox="1"/>
            <p:nvPr/>
          </p:nvSpPr>
          <p:spPr>
            <a:xfrm>
              <a:off x="0" y="0"/>
              <a:ext cx="5254938" cy="1661994"/>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4AAD"/>
                  </a:solidFill>
                  <a:latin typeface="Calibri"/>
                  <a:ea typeface="Calibri"/>
                  <a:cs typeface="Calibri"/>
                  <a:sym typeface="Calibri"/>
                </a:rPr>
                <a:t>SERVICEMEMBER LEGAL DEFENSE NETWORK (SLDN)</a:t>
              </a:r>
              <a:endParaRPr b="0" i="0" sz="1800" u="none" cap="none" strike="noStrike">
                <a:solidFill>
                  <a:schemeClr val="dk1"/>
                </a:solidFill>
                <a:latin typeface="Calibri"/>
                <a:ea typeface="Calibri"/>
                <a:cs typeface="Calibri"/>
                <a:sym typeface="Calibri"/>
              </a:endParaRPr>
            </a:p>
          </p:txBody>
        </p:sp>
        <p:sp>
          <p:nvSpPr>
            <p:cNvPr id="126" name="Google Shape;126;p4"/>
            <p:cNvSpPr txBox="1"/>
            <p:nvPr/>
          </p:nvSpPr>
          <p:spPr>
            <a:xfrm>
              <a:off x="0" y="1753962"/>
              <a:ext cx="5254938" cy="553998"/>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43302A"/>
                  </a:solidFill>
                  <a:latin typeface="Calibri"/>
                  <a:ea typeface="Calibri"/>
                  <a:cs typeface="Calibri"/>
                  <a:sym typeface="Calibri"/>
                </a:rPr>
                <a:t>Founded: 1993</a:t>
              </a:r>
              <a:endParaRPr b="0" i="0" sz="1800" u="none" cap="none" strike="noStrike">
                <a:solidFill>
                  <a:schemeClr val="dk1"/>
                </a:solidFill>
                <a:latin typeface="Calibri"/>
                <a:ea typeface="Calibri"/>
                <a:cs typeface="Calibri"/>
                <a:sym typeface="Calibri"/>
              </a:endParaRPr>
            </a:p>
          </p:txBody>
        </p:sp>
        <p:sp>
          <p:nvSpPr>
            <p:cNvPr id="127" name="Google Shape;127;p4"/>
            <p:cNvSpPr txBox="1"/>
            <p:nvPr/>
          </p:nvSpPr>
          <p:spPr>
            <a:xfrm>
              <a:off x="0" y="2804324"/>
              <a:ext cx="5254938" cy="1661994"/>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43302A"/>
                  </a:solidFill>
                  <a:latin typeface="Calibri"/>
                  <a:ea typeface="Calibri"/>
                  <a:cs typeface="Calibri"/>
                  <a:sym typeface="Calibri"/>
                </a:rPr>
                <a:t>In direct response to the DoD's LGBTQ specific discrimination</a:t>
              </a:r>
              <a:endParaRPr b="0" i="0" sz="1800" u="none" cap="none" strike="noStrike">
                <a:solidFill>
                  <a:schemeClr val="dk1"/>
                </a:solidFill>
                <a:latin typeface="Calibri"/>
                <a:ea typeface="Calibri"/>
                <a:cs typeface="Calibri"/>
                <a:sym typeface="Calibri"/>
              </a:endParaRPr>
            </a:p>
          </p:txBody>
        </p:sp>
      </p:grpSp>
      <p:grpSp>
        <p:nvGrpSpPr>
          <p:cNvPr id="128" name="Google Shape;128;p4"/>
          <p:cNvGrpSpPr/>
          <p:nvPr/>
        </p:nvGrpSpPr>
        <p:grpSpPr>
          <a:xfrm>
            <a:off x="2872843" y="3528414"/>
            <a:ext cx="2520643" cy="1718809"/>
            <a:chOff x="0" y="0"/>
            <a:chExt cx="5255513" cy="3437618"/>
          </a:xfrm>
        </p:grpSpPr>
        <p:sp>
          <p:nvSpPr>
            <p:cNvPr id="129" name="Google Shape;129;p4"/>
            <p:cNvSpPr txBox="1"/>
            <p:nvPr/>
          </p:nvSpPr>
          <p:spPr>
            <a:xfrm>
              <a:off x="575" y="0"/>
              <a:ext cx="5254938" cy="553998"/>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4AAD"/>
                  </a:solidFill>
                  <a:latin typeface="Calibri"/>
                  <a:ea typeface="Calibri"/>
                  <a:cs typeface="Calibri"/>
                  <a:sym typeface="Calibri"/>
                </a:rPr>
                <a:t>OUTSERVE</a:t>
              </a:r>
              <a:endParaRPr b="0" i="0" sz="1800" u="none" cap="none" strike="noStrike">
                <a:solidFill>
                  <a:schemeClr val="dk1"/>
                </a:solidFill>
                <a:latin typeface="Calibri"/>
                <a:ea typeface="Calibri"/>
                <a:cs typeface="Calibri"/>
                <a:sym typeface="Calibri"/>
              </a:endParaRPr>
            </a:p>
          </p:txBody>
        </p:sp>
        <p:sp>
          <p:nvSpPr>
            <p:cNvPr id="130" name="Google Shape;130;p4"/>
            <p:cNvSpPr txBox="1"/>
            <p:nvPr/>
          </p:nvSpPr>
          <p:spPr>
            <a:xfrm>
              <a:off x="0" y="725262"/>
              <a:ext cx="5254938" cy="553998"/>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43302A"/>
                  </a:solidFill>
                  <a:latin typeface="Calibri"/>
                  <a:ea typeface="Calibri"/>
                  <a:cs typeface="Calibri"/>
                  <a:sym typeface="Calibri"/>
                </a:rPr>
                <a:t>Founded: 2009</a:t>
              </a:r>
              <a:endParaRPr b="0" i="0" sz="1800" u="none" cap="none" strike="noStrike">
                <a:solidFill>
                  <a:schemeClr val="dk1"/>
                </a:solidFill>
                <a:latin typeface="Calibri"/>
                <a:ea typeface="Calibri"/>
                <a:cs typeface="Calibri"/>
                <a:sym typeface="Calibri"/>
              </a:endParaRPr>
            </a:p>
          </p:txBody>
        </p:sp>
        <p:sp>
          <p:nvSpPr>
            <p:cNvPr id="131" name="Google Shape;131;p4"/>
            <p:cNvSpPr txBox="1"/>
            <p:nvPr/>
          </p:nvSpPr>
          <p:spPr>
            <a:xfrm>
              <a:off x="0" y="1775624"/>
              <a:ext cx="5254938" cy="1661994"/>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43302A"/>
                  </a:solidFill>
                  <a:latin typeface="Calibri"/>
                  <a:ea typeface="Calibri"/>
                  <a:cs typeface="Calibri"/>
                  <a:sym typeface="Calibri"/>
                </a:rPr>
                <a:t>To give a voice to those silently serving under the "Don't Ask, Don't Tell," Ban</a:t>
              </a:r>
              <a:endParaRPr b="0" i="0" sz="1800" u="none" cap="none" strike="noStrike">
                <a:solidFill>
                  <a:schemeClr val="dk1"/>
                </a:solidFill>
                <a:latin typeface="Calibri"/>
                <a:ea typeface="Calibri"/>
                <a:cs typeface="Calibri"/>
                <a:sym typeface="Calibri"/>
              </a:endParaRPr>
            </a:p>
          </p:txBody>
        </p:sp>
      </p:grpSp>
      <p:grpSp>
        <p:nvGrpSpPr>
          <p:cNvPr id="132" name="Google Shape;132;p4"/>
          <p:cNvGrpSpPr/>
          <p:nvPr/>
        </p:nvGrpSpPr>
        <p:grpSpPr>
          <a:xfrm>
            <a:off x="9278422" y="3521152"/>
            <a:ext cx="2653561" cy="3056893"/>
            <a:chOff x="0" y="67862"/>
            <a:chExt cx="6370573" cy="6113786"/>
          </a:xfrm>
        </p:grpSpPr>
        <p:sp>
          <p:nvSpPr>
            <p:cNvPr id="133" name="Google Shape;133;p4"/>
            <p:cNvSpPr txBox="1"/>
            <p:nvPr/>
          </p:nvSpPr>
          <p:spPr>
            <a:xfrm>
              <a:off x="85376" y="67862"/>
              <a:ext cx="6285197" cy="1661994"/>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4AAD"/>
                  </a:solidFill>
                  <a:latin typeface="Calibri"/>
                  <a:ea typeface="Calibri"/>
                  <a:cs typeface="Calibri"/>
                  <a:sym typeface="Calibri"/>
                </a:rPr>
                <a:t>MILITARY PARTNERS AND FAMILIES</a:t>
              </a:r>
              <a:endParaRPr b="0" i="0" sz="18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4AAD"/>
                  </a:solidFill>
                  <a:latin typeface="Calibri"/>
                  <a:ea typeface="Calibri"/>
                  <a:cs typeface="Calibri"/>
                  <a:sym typeface="Calibri"/>
                </a:rPr>
                <a:t>COALITION (MPFC)</a:t>
              </a:r>
              <a:endParaRPr b="0" i="0" sz="1800" u="none" cap="none" strike="noStrike">
                <a:solidFill>
                  <a:schemeClr val="dk1"/>
                </a:solidFill>
                <a:latin typeface="Calibri"/>
                <a:ea typeface="Calibri"/>
                <a:cs typeface="Calibri"/>
                <a:sym typeface="Calibri"/>
              </a:endParaRPr>
            </a:p>
          </p:txBody>
        </p:sp>
        <p:sp>
          <p:nvSpPr>
            <p:cNvPr id="134" name="Google Shape;134;p4"/>
            <p:cNvSpPr txBox="1"/>
            <p:nvPr/>
          </p:nvSpPr>
          <p:spPr>
            <a:xfrm>
              <a:off x="0" y="1744436"/>
              <a:ext cx="6285197" cy="553998"/>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43302A"/>
                  </a:solidFill>
                  <a:latin typeface="Calibri"/>
                  <a:ea typeface="Calibri"/>
                  <a:cs typeface="Calibri"/>
                  <a:sym typeface="Calibri"/>
                </a:rPr>
                <a:t>Founded: 2010</a:t>
              </a:r>
              <a:endParaRPr b="0" i="0" sz="1800" u="none" cap="none" strike="noStrike">
                <a:solidFill>
                  <a:schemeClr val="dk1"/>
                </a:solidFill>
                <a:latin typeface="Calibri"/>
                <a:ea typeface="Calibri"/>
                <a:cs typeface="Calibri"/>
                <a:sym typeface="Calibri"/>
              </a:endParaRPr>
            </a:p>
          </p:txBody>
        </p:sp>
        <p:sp>
          <p:nvSpPr>
            <p:cNvPr id="135" name="Google Shape;135;p4"/>
            <p:cNvSpPr txBox="1"/>
            <p:nvPr/>
          </p:nvSpPr>
          <p:spPr>
            <a:xfrm>
              <a:off x="0" y="2857662"/>
              <a:ext cx="6285197" cy="3323986"/>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43302A"/>
                  </a:solidFill>
                  <a:latin typeface="Calibri"/>
                  <a:ea typeface="Calibri"/>
                  <a:cs typeface="Calibri"/>
                  <a:sym typeface="Calibri"/>
                </a:rPr>
                <a:t>To provide culturally resilient education programs to military family service providers during the Defense Against Marriage Act</a:t>
              </a:r>
              <a:endParaRPr b="0" i="0" sz="1800" u="none" cap="none" strike="noStrike">
                <a:solidFill>
                  <a:schemeClr val="dk1"/>
                </a:solidFill>
                <a:latin typeface="Calibri"/>
                <a:ea typeface="Calibri"/>
                <a:cs typeface="Calibri"/>
                <a:sym typeface="Calibri"/>
              </a:endParaRPr>
            </a:p>
          </p:txBody>
        </p:sp>
      </p:grpSp>
      <p:sp>
        <p:nvSpPr>
          <p:cNvPr id="136" name="Google Shape;136;p4"/>
          <p:cNvSpPr txBox="1"/>
          <p:nvPr/>
        </p:nvSpPr>
        <p:spPr>
          <a:xfrm>
            <a:off x="669851" y="484888"/>
            <a:ext cx="11036609" cy="553998"/>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3600"/>
              <a:buFont typeface="Arial"/>
              <a:buNone/>
            </a:pPr>
            <a:r>
              <a:rPr b="0" i="0" lang="en-US" sz="3600" u="none" cap="none" strike="noStrike">
                <a:solidFill>
                  <a:schemeClr val="dk1"/>
                </a:solidFill>
                <a:latin typeface="Calibri"/>
                <a:ea typeface="Calibri"/>
                <a:cs typeface="Calibri"/>
                <a:sym typeface="Calibri"/>
              </a:rPr>
              <a:t>Built on a Foundation of Strength</a:t>
            </a:r>
            <a:endParaRPr b="0" i="0" sz="3600" u="none" cap="none" strike="noStrike">
              <a:solidFill>
                <a:schemeClr val="dk1"/>
              </a:solidFill>
              <a:latin typeface="Calibri"/>
              <a:ea typeface="Calibri"/>
              <a:cs typeface="Calibri"/>
              <a:sym typeface="Calibri"/>
            </a:endParaRPr>
          </a:p>
        </p:txBody>
      </p:sp>
      <p:grpSp>
        <p:nvGrpSpPr>
          <p:cNvPr id="137" name="Google Shape;137;p4"/>
          <p:cNvGrpSpPr/>
          <p:nvPr/>
        </p:nvGrpSpPr>
        <p:grpSpPr>
          <a:xfrm>
            <a:off x="5840739" y="3521152"/>
            <a:ext cx="2709725" cy="3064154"/>
            <a:chOff x="0" y="0"/>
            <a:chExt cx="6396664" cy="6128308"/>
          </a:xfrm>
        </p:grpSpPr>
        <p:sp>
          <p:nvSpPr>
            <p:cNvPr id="138" name="Google Shape;138;p4"/>
            <p:cNvSpPr txBox="1"/>
            <p:nvPr/>
          </p:nvSpPr>
          <p:spPr>
            <a:xfrm>
              <a:off x="0" y="0"/>
              <a:ext cx="6396664" cy="1661994"/>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4AAD"/>
                  </a:solidFill>
                  <a:latin typeface="Calibri"/>
                  <a:ea typeface="Calibri"/>
                  <a:cs typeface="Calibri"/>
                  <a:sym typeface="Calibri"/>
                </a:rPr>
                <a:t>THE AMERICAN MILITARY PARTNER ASSOCIATION (AMPA)</a:t>
              </a:r>
              <a:endParaRPr b="0" i="0" sz="1800" u="none" cap="none" strike="noStrike">
                <a:solidFill>
                  <a:schemeClr val="dk1"/>
                </a:solidFill>
                <a:latin typeface="Calibri"/>
                <a:ea typeface="Calibri"/>
                <a:cs typeface="Calibri"/>
                <a:sym typeface="Calibri"/>
              </a:endParaRPr>
            </a:p>
          </p:txBody>
        </p:sp>
        <p:sp>
          <p:nvSpPr>
            <p:cNvPr id="139" name="Google Shape;139;p4"/>
            <p:cNvSpPr txBox="1"/>
            <p:nvPr/>
          </p:nvSpPr>
          <p:spPr>
            <a:xfrm>
              <a:off x="0" y="1753962"/>
              <a:ext cx="6396664" cy="553998"/>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43302A"/>
                  </a:solidFill>
                  <a:latin typeface="Calibri"/>
                  <a:ea typeface="Calibri"/>
                  <a:cs typeface="Calibri"/>
                  <a:sym typeface="Calibri"/>
                </a:rPr>
                <a:t>Founded: 2009</a:t>
              </a:r>
              <a:endParaRPr b="0" i="0" sz="1800" u="none" cap="none" strike="noStrike">
                <a:solidFill>
                  <a:schemeClr val="dk1"/>
                </a:solidFill>
                <a:latin typeface="Calibri"/>
                <a:ea typeface="Calibri"/>
                <a:cs typeface="Calibri"/>
                <a:sym typeface="Calibri"/>
              </a:endParaRPr>
            </a:p>
          </p:txBody>
        </p:sp>
        <p:sp>
          <p:nvSpPr>
            <p:cNvPr id="140" name="Google Shape;140;p4"/>
            <p:cNvSpPr txBox="1"/>
            <p:nvPr/>
          </p:nvSpPr>
          <p:spPr>
            <a:xfrm>
              <a:off x="0" y="2804322"/>
              <a:ext cx="6396664" cy="3323986"/>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43302A"/>
                  </a:solidFill>
                  <a:latin typeface="Calibri"/>
                  <a:ea typeface="Calibri"/>
                  <a:cs typeface="Calibri"/>
                  <a:sym typeface="Calibri"/>
                </a:rPr>
                <a:t>To ensure a voice and community were given to the partners and families who were silently serving under the "Don't Ask, Don't Tell," Ban </a:t>
              </a:r>
              <a:endParaRPr b="0" i="0" sz="1800" u="none" cap="none" strike="noStrike">
                <a:solidFill>
                  <a:schemeClr val="dk1"/>
                </a:solidFill>
                <a:latin typeface="Calibri"/>
                <a:ea typeface="Calibri"/>
                <a:cs typeface="Calibri"/>
                <a:sym typeface="Calibri"/>
              </a:endParaRPr>
            </a:p>
          </p:txBody>
        </p:sp>
      </p:grpSp>
      <p:pic>
        <p:nvPicPr>
          <p:cNvPr descr="A logo with a red and blue eagle and a star&#10;&#10;Description automatically generated" id="141" name="Google Shape;141;p4"/>
          <p:cNvPicPr preferRelativeResize="0"/>
          <p:nvPr/>
        </p:nvPicPr>
        <p:blipFill rotWithShape="1">
          <a:blip r:embed="rId8">
            <a:alphaModFix/>
          </a:blip>
          <a:srcRect b="0" l="0" r="0" t="0"/>
          <a:stretch/>
        </p:blipFill>
        <p:spPr>
          <a:xfrm>
            <a:off x="10880146" y="253090"/>
            <a:ext cx="947308" cy="94730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pic>
        <p:nvPicPr>
          <p:cNvPr descr="Close-up of American flag stars" id="147" name="Google Shape;147;p5"/>
          <p:cNvPicPr preferRelativeResize="0"/>
          <p:nvPr/>
        </p:nvPicPr>
        <p:blipFill rotWithShape="1">
          <a:blip r:embed="rId3">
            <a:alphaModFix amt="38000"/>
          </a:blip>
          <a:srcRect b="0" l="0" r="0" t="0"/>
          <a:stretch/>
        </p:blipFill>
        <p:spPr>
          <a:xfrm>
            <a:off x="-1" y="-18094"/>
            <a:ext cx="12192001" cy="6876093"/>
          </a:xfrm>
          <a:prstGeom prst="rect">
            <a:avLst/>
          </a:prstGeom>
          <a:noFill/>
          <a:ln>
            <a:noFill/>
          </a:ln>
        </p:spPr>
      </p:pic>
      <p:sp>
        <p:nvSpPr>
          <p:cNvPr id="148" name="Google Shape;148;p5"/>
          <p:cNvSpPr/>
          <p:nvPr/>
        </p:nvSpPr>
        <p:spPr>
          <a:xfrm>
            <a:off x="0" y="1633499"/>
            <a:ext cx="12192001" cy="5231634"/>
          </a:xfrm>
          <a:prstGeom prst="rect">
            <a:avLst/>
          </a:prstGeom>
          <a:solidFill>
            <a:srgbClr val="FFFFFF"/>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149" name="Google Shape;149;p5"/>
          <p:cNvSpPr/>
          <p:nvPr/>
        </p:nvSpPr>
        <p:spPr>
          <a:xfrm>
            <a:off x="352646" y="1776681"/>
            <a:ext cx="3454922" cy="1366323"/>
          </a:xfrm>
          <a:prstGeom prst="roundRect">
            <a:avLst>
              <a:gd fmla="val 16667" name="adj"/>
            </a:avLst>
          </a:prstGeom>
          <a:solidFill>
            <a:srgbClr val="41719C"/>
          </a:solid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chemeClr val="lt1"/>
                </a:solidFill>
                <a:latin typeface="Calibri"/>
                <a:ea typeface="Calibri"/>
                <a:cs typeface="Calibri"/>
                <a:sym typeface="Calibri"/>
              </a:rPr>
              <a:t>EDUCATING</a:t>
            </a:r>
            <a:endParaRPr b="1" i="0" sz="4000" u="none" cap="none" strike="noStrike">
              <a:solidFill>
                <a:schemeClr val="lt1"/>
              </a:solidFill>
              <a:latin typeface="Calibri"/>
              <a:ea typeface="Calibri"/>
              <a:cs typeface="Calibri"/>
              <a:sym typeface="Calibri"/>
            </a:endParaRPr>
          </a:p>
        </p:txBody>
      </p:sp>
      <p:sp>
        <p:nvSpPr>
          <p:cNvPr id="150" name="Google Shape;150;p5"/>
          <p:cNvSpPr/>
          <p:nvPr/>
        </p:nvSpPr>
        <p:spPr>
          <a:xfrm>
            <a:off x="4236211" y="1776680"/>
            <a:ext cx="3549252" cy="1366323"/>
          </a:xfrm>
          <a:prstGeom prst="roundRect">
            <a:avLst>
              <a:gd fmla="val 16667" name="adj"/>
            </a:avLst>
          </a:prstGeom>
          <a:solidFill>
            <a:srgbClr val="588BBE"/>
          </a:solid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chemeClr val="lt1"/>
                </a:solidFill>
                <a:latin typeface="Calibri"/>
                <a:ea typeface="Calibri"/>
                <a:cs typeface="Calibri"/>
                <a:sym typeface="Calibri"/>
              </a:rPr>
              <a:t>ADVOCATING</a:t>
            </a:r>
            <a:endParaRPr b="1" i="0" sz="4000" u="none" cap="none" strike="noStrike">
              <a:solidFill>
                <a:srgbClr val="000000"/>
              </a:solidFill>
              <a:latin typeface="Arial"/>
              <a:ea typeface="Arial"/>
              <a:cs typeface="Arial"/>
              <a:sym typeface="Arial"/>
            </a:endParaRPr>
          </a:p>
        </p:txBody>
      </p:sp>
      <p:sp>
        <p:nvSpPr>
          <p:cNvPr id="151" name="Google Shape;151;p5"/>
          <p:cNvSpPr/>
          <p:nvPr/>
        </p:nvSpPr>
        <p:spPr>
          <a:xfrm>
            <a:off x="8214105" y="1776680"/>
            <a:ext cx="3549252" cy="1366323"/>
          </a:xfrm>
          <a:prstGeom prst="roundRect">
            <a:avLst>
              <a:gd fmla="val 16667" name="adj"/>
            </a:avLst>
          </a:prstGeom>
          <a:solidFill>
            <a:srgbClr val="7FA6D0"/>
          </a:solid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chemeClr val="lt1"/>
                </a:solidFill>
                <a:latin typeface="Calibri"/>
                <a:ea typeface="Calibri"/>
                <a:cs typeface="Calibri"/>
                <a:sym typeface="Calibri"/>
              </a:rPr>
              <a:t>CHAMPIONING</a:t>
            </a:r>
            <a:endParaRPr b="1" i="0" sz="4000" u="none" cap="none" strike="noStrike">
              <a:solidFill>
                <a:srgbClr val="000000"/>
              </a:solidFill>
              <a:latin typeface="Arial"/>
              <a:ea typeface="Arial"/>
              <a:cs typeface="Arial"/>
              <a:sym typeface="Arial"/>
            </a:endParaRPr>
          </a:p>
        </p:txBody>
      </p:sp>
      <p:sp>
        <p:nvSpPr>
          <p:cNvPr id="152" name="Google Shape;152;p5"/>
          <p:cNvSpPr txBox="1"/>
          <p:nvPr>
            <p:ph type="title"/>
          </p:nvPr>
        </p:nvSpPr>
        <p:spPr>
          <a:xfrm>
            <a:off x="381908" y="260224"/>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lang="en-US" sz="3200"/>
              <a:t>We work to uphold and expand the civil rights progress made on behalf of the LGBTQ+ community, by: </a:t>
            </a:r>
            <a:endParaRPr/>
          </a:p>
        </p:txBody>
      </p:sp>
      <p:sp>
        <p:nvSpPr>
          <p:cNvPr id="153" name="Google Shape;153;p5"/>
          <p:cNvSpPr txBox="1"/>
          <p:nvPr/>
        </p:nvSpPr>
        <p:spPr>
          <a:xfrm>
            <a:off x="352645" y="3293319"/>
            <a:ext cx="3454800" cy="3386400"/>
          </a:xfrm>
          <a:prstGeom prst="rect">
            <a:avLst/>
          </a:prstGeom>
          <a:noFill/>
          <a:ln>
            <a:noFill/>
          </a:ln>
        </p:spPr>
        <p:txBody>
          <a:bodyPr anchorCtr="0" anchor="t" bIns="0" lIns="0" spcFirstLastPara="1" rIns="0" wrap="square" tIns="0">
            <a:spAutoFit/>
          </a:bodyPr>
          <a:lstStyle/>
          <a:p>
            <a:pPr indent="-342900" lvl="0" marL="342900" marR="0" rtl="0" algn="l">
              <a:lnSpc>
                <a:spcPct val="100000"/>
              </a:lnSpc>
              <a:spcBef>
                <a:spcPts val="0"/>
              </a:spcBef>
              <a:spcAft>
                <a:spcPts val="0"/>
              </a:spcAft>
              <a:buClr>
                <a:srgbClr val="000000"/>
              </a:buClr>
              <a:buSzPts val="2000"/>
              <a:buFont typeface="Arial"/>
              <a:buChar char="•"/>
            </a:pPr>
            <a:r>
              <a:rPr b="1" i="1" lang="en-US" sz="2000" u="none" cap="none" strike="noStrike">
                <a:solidFill>
                  <a:srgbClr val="000000"/>
                </a:solidFill>
                <a:latin typeface="Calibri"/>
                <a:ea typeface="Calibri"/>
                <a:cs typeface="Calibri"/>
                <a:sym typeface="Calibri"/>
              </a:rPr>
              <a:t>Modern Military Magazine</a:t>
            </a:r>
            <a:endParaRPr b="0" i="1" sz="2000" u="none" cap="none" strike="noStrike">
              <a:solidFill>
                <a:srgbClr val="000000"/>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Rainbow Shield training</a:t>
            </a:r>
            <a:endParaRPr b="0" i="0" sz="2000" u="none" cap="none" strike="noStrike">
              <a:solidFill>
                <a:srgbClr val="000000"/>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Community outreach</a:t>
            </a:r>
            <a:endParaRPr b="0" i="0" sz="2000" u="none" cap="none" strike="noStrike">
              <a:solidFill>
                <a:srgbClr val="000000"/>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Weekend Briefing</a:t>
            </a:r>
            <a:endParaRPr b="0" i="0" sz="2000" u="none" cap="none" strike="noStrike">
              <a:solidFill>
                <a:srgbClr val="000000"/>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Monthly Newsletter</a:t>
            </a:r>
            <a:endParaRPr b="0" i="0" sz="2000" u="none" cap="none" strike="noStrike">
              <a:solidFill>
                <a:srgbClr val="000000"/>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Blog </a:t>
            </a:r>
            <a:endParaRPr b="0" i="0" sz="2000" u="none" cap="none" strike="noStrike">
              <a:solidFill>
                <a:srgbClr val="000000"/>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Social media</a:t>
            </a:r>
            <a:endParaRPr b="0" i="0" sz="2000" u="none" cap="none" strike="noStrike">
              <a:solidFill>
                <a:srgbClr val="000000"/>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Website</a:t>
            </a:r>
            <a:endParaRPr b="0" i="0" sz="2000" u="none" cap="none" strike="noStrike">
              <a:solidFill>
                <a:srgbClr val="000000"/>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Press statements and interviews</a:t>
            </a:r>
            <a:endParaRPr b="0" i="0" sz="2000" u="none" cap="none" strike="noStrike">
              <a:solidFill>
                <a:srgbClr val="000000"/>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Modern Military chapters</a:t>
            </a:r>
            <a:endParaRPr b="0" i="0" sz="2000" u="none" cap="none" strike="noStrike">
              <a:solidFill>
                <a:srgbClr val="000000"/>
              </a:solidFill>
              <a:latin typeface="Calibri"/>
              <a:ea typeface="Calibri"/>
              <a:cs typeface="Calibri"/>
              <a:sym typeface="Calibri"/>
            </a:endParaRPr>
          </a:p>
        </p:txBody>
      </p:sp>
      <p:sp>
        <p:nvSpPr>
          <p:cNvPr id="154" name="Google Shape;154;p5"/>
          <p:cNvSpPr txBox="1"/>
          <p:nvPr/>
        </p:nvSpPr>
        <p:spPr>
          <a:xfrm>
            <a:off x="4236211" y="3301199"/>
            <a:ext cx="3549252" cy="3385542"/>
          </a:xfrm>
          <a:prstGeom prst="rect">
            <a:avLst/>
          </a:prstGeom>
          <a:noFill/>
          <a:ln>
            <a:noFill/>
          </a:ln>
        </p:spPr>
        <p:txBody>
          <a:bodyPr anchorCtr="0" anchor="t" bIns="0" lIns="0" spcFirstLastPara="1" rIns="0" wrap="square" tIns="0">
            <a:spAutoFit/>
          </a:bodyPr>
          <a:lstStyle/>
          <a:p>
            <a:pPr indent="-342900" lvl="0" marL="3429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Represent and be the voice of the LGBTQ+ and HIV+ military and veteran community</a:t>
            </a:r>
            <a:endParaRPr b="0" i="0" sz="2000" u="none" cap="none" strike="noStrike">
              <a:solidFill>
                <a:srgbClr val="000000"/>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Legislative and policy advocacy</a:t>
            </a:r>
            <a:endParaRPr b="0" i="0" sz="2000" u="none" cap="none" strike="noStrike">
              <a:solidFill>
                <a:srgbClr val="000000"/>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Legal resource referrals</a:t>
            </a:r>
            <a:endParaRPr b="0" i="0" sz="2000" u="none" cap="none" strike="noStrike">
              <a:solidFill>
                <a:srgbClr val="000000"/>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Discrimination reporting</a:t>
            </a:r>
            <a:endParaRPr b="0" i="0" sz="2000" u="none" cap="none" strike="noStrike">
              <a:solidFill>
                <a:srgbClr val="000000"/>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Strategic litigation</a:t>
            </a:r>
            <a:endParaRPr b="0" i="0" sz="2000" u="none" cap="none" strike="noStrike">
              <a:solidFill>
                <a:srgbClr val="000000"/>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Individualized legal services for trans service members and veterans</a:t>
            </a:r>
            <a:endParaRPr b="0" i="0" sz="2000" u="none" cap="none" strike="noStrike">
              <a:solidFill>
                <a:srgbClr val="000000"/>
              </a:solidFill>
              <a:latin typeface="Calibri"/>
              <a:ea typeface="Calibri"/>
              <a:cs typeface="Calibri"/>
              <a:sym typeface="Calibri"/>
            </a:endParaRPr>
          </a:p>
        </p:txBody>
      </p:sp>
      <p:sp>
        <p:nvSpPr>
          <p:cNvPr id="155" name="Google Shape;155;p5"/>
          <p:cNvSpPr txBox="1"/>
          <p:nvPr/>
        </p:nvSpPr>
        <p:spPr>
          <a:xfrm>
            <a:off x="8214105" y="3293319"/>
            <a:ext cx="3549300" cy="3078600"/>
          </a:xfrm>
          <a:prstGeom prst="rect">
            <a:avLst/>
          </a:prstGeom>
          <a:noFill/>
          <a:ln>
            <a:noFill/>
          </a:ln>
        </p:spPr>
        <p:txBody>
          <a:bodyPr anchorCtr="0" anchor="t" bIns="0" lIns="0" spcFirstLastPara="1" rIns="0" wrap="square" tIns="0">
            <a:spAutoFit/>
          </a:bodyPr>
          <a:lstStyle/>
          <a:p>
            <a:pPr indent="-457200" lvl="0" marL="4572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Resilient Heroes Program</a:t>
            </a:r>
            <a:endParaRPr b="0" i="0" sz="2000" u="none" cap="none" strike="noStrike">
              <a:solidFill>
                <a:srgbClr val="000000"/>
              </a:solidFill>
              <a:latin typeface="Calibri"/>
              <a:ea typeface="Calibri"/>
              <a:cs typeface="Calibri"/>
              <a:sym typeface="Calibri"/>
            </a:endParaRPr>
          </a:p>
          <a:p>
            <a:pPr indent="-457200" lvl="0" marL="4572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Strong Communities </a:t>
            </a:r>
            <a:endParaRPr b="0" i="0" sz="2000" u="none" cap="none" strike="noStrike">
              <a:solidFill>
                <a:srgbClr val="000000"/>
              </a:solidFill>
              <a:latin typeface="Calibri"/>
              <a:ea typeface="Calibri"/>
              <a:cs typeface="Calibri"/>
              <a:sym typeface="Calibri"/>
            </a:endParaRPr>
          </a:p>
          <a:p>
            <a:pPr indent="-457200" lvl="0" marL="4572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MilPride </a:t>
            </a:r>
            <a:endParaRPr b="0" i="0" sz="2000" u="none" cap="none" strike="noStrike">
              <a:solidFill>
                <a:srgbClr val="000000"/>
              </a:solidFill>
              <a:latin typeface="Calibri"/>
              <a:ea typeface="Calibri"/>
              <a:cs typeface="Calibri"/>
              <a:sym typeface="Calibri"/>
            </a:endParaRPr>
          </a:p>
          <a:p>
            <a:pPr indent="-457200" lvl="0" marL="4572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PFLAG Connects Military Families</a:t>
            </a:r>
            <a:endParaRPr b="0" i="0" sz="2000" u="none" cap="none" strike="noStrike">
              <a:solidFill>
                <a:srgbClr val="000000"/>
              </a:solidFill>
              <a:latin typeface="Calibri"/>
              <a:ea typeface="Calibri"/>
              <a:cs typeface="Calibri"/>
              <a:sym typeface="Calibri"/>
            </a:endParaRPr>
          </a:p>
          <a:p>
            <a:pPr indent="-457200" lvl="0" marL="4572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HIV+ Service Program</a:t>
            </a:r>
            <a:endParaRPr b="0" i="0" sz="2000" u="none" cap="none" strike="noStrike">
              <a:solidFill>
                <a:srgbClr val="000000"/>
              </a:solidFill>
              <a:latin typeface="Calibri"/>
              <a:ea typeface="Calibri"/>
              <a:cs typeface="Calibri"/>
              <a:sym typeface="Calibri"/>
            </a:endParaRPr>
          </a:p>
          <a:p>
            <a:pPr indent="-457200" lvl="0" marL="4572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Case management</a:t>
            </a:r>
            <a:endParaRPr b="0" i="0" sz="2000" u="none" cap="none" strike="noStrike">
              <a:solidFill>
                <a:srgbClr val="000000"/>
              </a:solidFill>
              <a:latin typeface="Calibri"/>
              <a:ea typeface="Calibri"/>
              <a:cs typeface="Calibri"/>
              <a:sym typeface="Calibri"/>
            </a:endParaRPr>
          </a:p>
          <a:p>
            <a:pPr indent="-457200" lvl="0" marL="4572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Modern Military National Gala &amp; Awards</a:t>
            </a:r>
            <a:endParaRPr b="0" i="0" sz="2000" u="none" cap="none" strike="noStrike">
              <a:solidFill>
                <a:srgbClr val="000000"/>
              </a:solidFill>
              <a:latin typeface="Calibri"/>
              <a:ea typeface="Calibri"/>
              <a:cs typeface="Calibri"/>
              <a:sym typeface="Calibri"/>
            </a:endParaRPr>
          </a:p>
          <a:p>
            <a:pPr indent="-457200" lvl="0" marL="457200" marR="0" rtl="0" algn="l">
              <a:lnSpc>
                <a:spcPct val="100000"/>
              </a:lnSpc>
              <a:spcBef>
                <a:spcPts val="0"/>
              </a:spcBef>
              <a:spcAft>
                <a:spcPts val="0"/>
              </a:spcAft>
              <a:buClr>
                <a:srgbClr val="000000"/>
              </a:buClr>
              <a:buSzPts val="2000"/>
              <a:buFont typeface="Arial"/>
              <a:buChar char="•"/>
            </a:pPr>
            <a:r>
              <a:rPr b="1" i="0" lang="en-US" sz="2000" u="none" cap="none" strike="noStrike">
                <a:solidFill>
                  <a:srgbClr val="000000"/>
                </a:solidFill>
                <a:latin typeface="Calibri"/>
                <a:ea typeface="Calibri"/>
                <a:cs typeface="Calibri"/>
                <a:sym typeface="Calibri"/>
              </a:rPr>
              <a:t>Pride marches/festivals</a:t>
            </a:r>
            <a:endParaRPr b="0" i="0" sz="2000" u="none" cap="none" strike="noStrike">
              <a:solidFill>
                <a:srgbClr val="000000"/>
              </a:solidFill>
              <a:latin typeface="Calibri"/>
              <a:ea typeface="Calibri"/>
              <a:cs typeface="Calibri"/>
              <a:sym typeface="Calibri"/>
            </a:endParaRPr>
          </a:p>
        </p:txBody>
      </p:sp>
      <p:pic>
        <p:nvPicPr>
          <p:cNvPr descr="A logo with a red and blue eagle and a star&#10;&#10;Description automatically generated" id="156" name="Google Shape;156;p5"/>
          <p:cNvPicPr preferRelativeResize="0"/>
          <p:nvPr/>
        </p:nvPicPr>
        <p:blipFill rotWithShape="1">
          <a:blip r:embed="rId4">
            <a:alphaModFix/>
          </a:blip>
          <a:srcRect b="0" l="0" r="0" t="0"/>
          <a:stretch/>
        </p:blipFill>
        <p:spPr>
          <a:xfrm>
            <a:off x="10880146" y="253090"/>
            <a:ext cx="947308" cy="94730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pic>
        <p:nvPicPr>
          <p:cNvPr descr="Close-up of American flag stars" id="162" name="Google Shape;162;p6"/>
          <p:cNvPicPr preferRelativeResize="0"/>
          <p:nvPr/>
        </p:nvPicPr>
        <p:blipFill rotWithShape="1">
          <a:blip r:embed="rId3">
            <a:alphaModFix amt="48000"/>
          </a:blip>
          <a:srcRect b="0" l="0" r="0" t="0"/>
          <a:stretch/>
        </p:blipFill>
        <p:spPr>
          <a:xfrm>
            <a:off x="-1" y="-18094"/>
            <a:ext cx="12192001" cy="6876093"/>
          </a:xfrm>
          <a:prstGeom prst="rect">
            <a:avLst/>
          </a:prstGeom>
          <a:noFill/>
          <a:ln>
            <a:noFill/>
          </a:ln>
        </p:spPr>
      </p:pic>
      <p:sp>
        <p:nvSpPr>
          <p:cNvPr id="163" name="Google Shape;163;p6"/>
          <p:cNvSpPr/>
          <p:nvPr/>
        </p:nvSpPr>
        <p:spPr>
          <a:xfrm>
            <a:off x="0" y="1488554"/>
            <a:ext cx="12202224" cy="5372313"/>
          </a:xfrm>
          <a:prstGeom prst="rect">
            <a:avLst/>
          </a:prstGeom>
          <a:solidFill>
            <a:srgbClr val="FFFFFF"/>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4" name="Google Shape;164;p6"/>
          <p:cNvSpPr txBox="1"/>
          <p:nvPr/>
        </p:nvSpPr>
        <p:spPr>
          <a:xfrm>
            <a:off x="9854459" y="4235735"/>
            <a:ext cx="962652" cy="517065"/>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2800"/>
              <a:buFont typeface="Arial"/>
              <a:buNone/>
            </a:pPr>
            <a:r>
              <a:rPr b="0" i="0" lang="en-US" sz="2800" u="none" cap="none" strike="noStrike">
                <a:solidFill>
                  <a:srgbClr val="C03828"/>
                </a:solidFill>
                <a:latin typeface="Calibri"/>
                <a:ea typeface="Calibri"/>
                <a:cs typeface="Calibri"/>
                <a:sym typeface="Calibri"/>
              </a:rPr>
              <a:t>2010</a:t>
            </a:r>
            <a:endParaRPr b="0" i="0" sz="2800" u="none" cap="none" strike="noStrike">
              <a:solidFill>
                <a:schemeClr val="dk1"/>
              </a:solidFill>
              <a:latin typeface="Calibri"/>
              <a:ea typeface="Calibri"/>
              <a:cs typeface="Calibri"/>
              <a:sym typeface="Calibri"/>
            </a:endParaRPr>
          </a:p>
        </p:txBody>
      </p:sp>
      <p:sp>
        <p:nvSpPr>
          <p:cNvPr id="165" name="Google Shape;165;p6"/>
          <p:cNvSpPr txBox="1"/>
          <p:nvPr/>
        </p:nvSpPr>
        <p:spPr>
          <a:xfrm>
            <a:off x="9528848" y="1638811"/>
            <a:ext cx="1955185" cy="1477328"/>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43302A"/>
                </a:solidFill>
                <a:latin typeface="Calibri"/>
                <a:ea typeface="Calibri"/>
                <a:cs typeface="Calibri"/>
                <a:sym typeface="Calibri"/>
              </a:rPr>
              <a:t>Defense Secretary Gates issues report stating homosexuality is considered low risk to armed forces' ability and effectiveness.</a:t>
            </a:r>
            <a:endParaRPr b="0" i="0" sz="1600" u="none" cap="none" strike="noStrike">
              <a:solidFill>
                <a:schemeClr val="dk1"/>
              </a:solidFill>
              <a:latin typeface="Calibri"/>
              <a:ea typeface="Calibri"/>
              <a:cs typeface="Calibri"/>
              <a:sym typeface="Calibri"/>
            </a:endParaRPr>
          </a:p>
        </p:txBody>
      </p:sp>
      <p:sp>
        <p:nvSpPr>
          <p:cNvPr id="166" name="Google Shape;166;p6"/>
          <p:cNvSpPr txBox="1"/>
          <p:nvPr/>
        </p:nvSpPr>
        <p:spPr>
          <a:xfrm>
            <a:off x="10506441" y="5075101"/>
            <a:ext cx="1130875" cy="517065"/>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2800"/>
              <a:buFont typeface="Arial"/>
              <a:buNone/>
            </a:pPr>
            <a:r>
              <a:rPr b="0" i="0" lang="en-US" sz="2800" u="none" cap="none" strike="noStrike">
                <a:solidFill>
                  <a:srgbClr val="204576"/>
                </a:solidFill>
                <a:latin typeface="Calibri"/>
                <a:ea typeface="Calibri"/>
                <a:cs typeface="Calibri"/>
                <a:sym typeface="Calibri"/>
              </a:rPr>
              <a:t>2010</a:t>
            </a:r>
            <a:endParaRPr b="0" i="0" sz="2800" u="none" cap="none" strike="noStrike">
              <a:solidFill>
                <a:schemeClr val="dk1"/>
              </a:solidFill>
              <a:latin typeface="Calibri"/>
              <a:ea typeface="Calibri"/>
              <a:cs typeface="Calibri"/>
              <a:sym typeface="Calibri"/>
            </a:endParaRPr>
          </a:p>
        </p:txBody>
      </p:sp>
      <p:sp>
        <p:nvSpPr>
          <p:cNvPr id="167" name="Google Shape;167;p6"/>
          <p:cNvSpPr txBox="1"/>
          <p:nvPr/>
        </p:nvSpPr>
        <p:spPr>
          <a:xfrm>
            <a:off x="10325733" y="5535974"/>
            <a:ext cx="1390796" cy="984885"/>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43302A"/>
                </a:solidFill>
                <a:latin typeface="Calibri"/>
                <a:ea typeface="Calibri"/>
                <a:cs typeface="Calibri"/>
                <a:sym typeface="Calibri"/>
              </a:rPr>
              <a:t>Senate voted, 65-31, to repeal Don’t Ask Don’t Tell (DADT).</a:t>
            </a:r>
            <a:endParaRPr b="0" i="0" sz="1600" u="none" cap="none" strike="noStrike">
              <a:solidFill>
                <a:schemeClr val="dk1"/>
              </a:solidFill>
              <a:latin typeface="Calibri"/>
              <a:ea typeface="Calibri"/>
              <a:cs typeface="Calibri"/>
              <a:sym typeface="Calibri"/>
            </a:endParaRPr>
          </a:p>
        </p:txBody>
      </p:sp>
      <p:sp>
        <p:nvSpPr>
          <p:cNvPr id="168" name="Google Shape;168;p6"/>
          <p:cNvSpPr txBox="1"/>
          <p:nvPr/>
        </p:nvSpPr>
        <p:spPr>
          <a:xfrm>
            <a:off x="4760367" y="4264638"/>
            <a:ext cx="1122866" cy="517065"/>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2800"/>
              <a:buFont typeface="Arial"/>
              <a:buNone/>
            </a:pPr>
            <a:r>
              <a:rPr b="0" i="0" lang="en-US" sz="2800" u="none" cap="none" strike="noStrike">
                <a:solidFill>
                  <a:srgbClr val="C03828"/>
                </a:solidFill>
                <a:latin typeface="Calibri"/>
                <a:ea typeface="Calibri"/>
                <a:cs typeface="Calibri"/>
                <a:sym typeface="Calibri"/>
              </a:rPr>
              <a:t>1982</a:t>
            </a:r>
            <a:endParaRPr b="0" i="0" sz="2800" u="none" cap="none" strike="noStrike">
              <a:solidFill>
                <a:schemeClr val="dk1"/>
              </a:solidFill>
              <a:latin typeface="Calibri"/>
              <a:ea typeface="Calibri"/>
              <a:cs typeface="Calibri"/>
              <a:sym typeface="Calibri"/>
            </a:endParaRPr>
          </a:p>
        </p:txBody>
      </p:sp>
      <p:sp>
        <p:nvSpPr>
          <p:cNvPr id="169" name="Google Shape;169;p6"/>
          <p:cNvSpPr txBox="1"/>
          <p:nvPr/>
        </p:nvSpPr>
        <p:spPr>
          <a:xfrm>
            <a:off x="5021997" y="1640985"/>
            <a:ext cx="1722471" cy="1477328"/>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43302A"/>
                </a:solidFill>
                <a:latin typeface="Calibri"/>
                <a:ea typeface="Calibri"/>
                <a:cs typeface="Calibri"/>
                <a:sym typeface="Calibri"/>
              </a:rPr>
              <a:t>Pres. Reagan issues the DoD Directive 130426 stating homosexuality is "incompatible with military service."</a:t>
            </a:r>
            <a:endParaRPr b="0" i="0" sz="1600" u="none" cap="none" strike="noStrike">
              <a:solidFill>
                <a:schemeClr val="dk1"/>
              </a:solidFill>
              <a:latin typeface="Calibri"/>
              <a:ea typeface="Calibri"/>
              <a:cs typeface="Calibri"/>
              <a:sym typeface="Calibri"/>
            </a:endParaRPr>
          </a:p>
        </p:txBody>
      </p:sp>
      <p:sp>
        <p:nvSpPr>
          <p:cNvPr id="170" name="Google Shape;170;p6"/>
          <p:cNvSpPr txBox="1"/>
          <p:nvPr/>
        </p:nvSpPr>
        <p:spPr>
          <a:xfrm>
            <a:off x="1360092" y="5121189"/>
            <a:ext cx="804889" cy="517065"/>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2800"/>
              <a:buFont typeface="Arial"/>
              <a:buNone/>
            </a:pPr>
            <a:r>
              <a:rPr b="0" i="0" lang="en-US" sz="2800" u="none" cap="none" strike="noStrike">
                <a:solidFill>
                  <a:srgbClr val="204576"/>
                </a:solidFill>
                <a:latin typeface="Calibri"/>
                <a:ea typeface="Calibri"/>
                <a:cs typeface="Calibri"/>
                <a:sym typeface="Calibri"/>
              </a:rPr>
              <a:t>1953</a:t>
            </a:r>
            <a:endParaRPr b="0" i="0" sz="2800" u="none" cap="none" strike="noStrike">
              <a:solidFill>
                <a:schemeClr val="dk1"/>
              </a:solidFill>
              <a:latin typeface="Calibri"/>
              <a:ea typeface="Calibri"/>
              <a:cs typeface="Calibri"/>
              <a:sym typeface="Calibri"/>
            </a:endParaRPr>
          </a:p>
        </p:txBody>
      </p:sp>
      <p:sp>
        <p:nvSpPr>
          <p:cNvPr id="171" name="Google Shape;171;p6"/>
          <p:cNvSpPr txBox="1"/>
          <p:nvPr/>
        </p:nvSpPr>
        <p:spPr>
          <a:xfrm>
            <a:off x="266173" y="5530237"/>
            <a:ext cx="3010428" cy="1231106"/>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43302A"/>
                </a:solidFill>
                <a:latin typeface="Calibri"/>
                <a:ea typeface="Calibri"/>
                <a:cs typeface="Calibri"/>
                <a:sym typeface="Calibri"/>
              </a:rPr>
              <a:t>Pres. Truman enacted the Uniform Code of Military Justice (UCMJ), which established a discharge rule for those who were homosexual members.</a:t>
            </a:r>
            <a:endParaRPr b="0" i="0" sz="1600" u="none" cap="none" strike="noStrike">
              <a:solidFill>
                <a:schemeClr val="dk1"/>
              </a:solidFill>
              <a:latin typeface="Calibri"/>
              <a:ea typeface="Calibri"/>
              <a:cs typeface="Calibri"/>
              <a:sym typeface="Calibri"/>
            </a:endParaRPr>
          </a:p>
        </p:txBody>
      </p:sp>
      <p:sp>
        <p:nvSpPr>
          <p:cNvPr id="172" name="Google Shape;172;p6"/>
          <p:cNvSpPr/>
          <p:nvPr/>
        </p:nvSpPr>
        <p:spPr>
          <a:xfrm>
            <a:off x="-5697" y="5018175"/>
            <a:ext cx="12192000" cy="49824"/>
          </a:xfrm>
          <a:prstGeom prst="rect">
            <a:avLst/>
          </a:prstGeom>
          <a:solidFill>
            <a:srgbClr val="000000"/>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3" name="Google Shape;173;p6"/>
          <p:cNvSpPr/>
          <p:nvPr/>
        </p:nvSpPr>
        <p:spPr>
          <a:xfrm>
            <a:off x="5299469" y="4939737"/>
            <a:ext cx="205777" cy="206699"/>
          </a:xfrm>
          <a:custGeom>
            <a:rect b="b" l="l" r="r" t="t"/>
            <a:pathLst>
              <a:path extrusionOk="0" h="6350000" w="6321665">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03828"/>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4" name="Google Shape;174;p6"/>
          <p:cNvSpPr/>
          <p:nvPr/>
        </p:nvSpPr>
        <p:spPr>
          <a:xfrm>
            <a:off x="1443519" y="4899617"/>
            <a:ext cx="205777" cy="206699"/>
          </a:xfrm>
          <a:custGeom>
            <a:rect b="b" l="l" r="r" t="t"/>
            <a:pathLst>
              <a:path extrusionOk="0" h="6350000" w="6321665">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204576"/>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5" name="Google Shape;175;p6"/>
          <p:cNvSpPr txBox="1"/>
          <p:nvPr/>
        </p:nvSpPr>
        <p:spPr>
          <a:xfrm>
            <a:off x="7614106" y="5069261"/>
            <a:ext cx="1130874" cy="517065"/>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2800"/>
              <a:buFont typeface="Arial"/>
              <a:buNone/>
            </a:pPr>
            <a:r>
              <a:rPr b="0" i="0" lang="en-US" sz="2800" u="none" cap="none" strike="noStrike">
                <a:solidFill>
                  <a:srgbClr val="204576"/>
                </a:solidFill>
                <a:latin typeface="Calibri"/>
                <a:ea typeface="Calibri"/>
                <a:cs typeface="Calibri"/>
                <a:sym typeface="Calibri"/>
              </a:rPr>
              <a:t>1993</a:t>
            </a:r>
            <a:endParaRPr b="0" i="0" sz="2800" u="none" cap="none" strike="noStrike">
              <a:solidFill>
                <a:schemeClr val="dk1"/>
              </a:solidFill>
              <a:latin typeface="Calibri"/>
              <a:ea typeface="Calibri"/>
              <a:cs typeface="Calibri"/>
              <a:sym typeface="Calibri"/>
            </a:endParaRPr>
          </a:p>
        </p:txBody>
      </p:sp>
      <p:sp>
        <p:nvSpPr>
          <p:cNvPr id="176" name="Google Shape;176;p6"/>
          <p:cNvSpPr txBox="1"/>
          <p:nvPr/>
        </p:nvSpPr>
        <p:spPr>
          <a:xfrm>
            <a:off x="7508007" y="5543938"/>
            <a:ext cx="2473945" cy="1231106"/>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43302A"/>
                </a:solidFill>
                <a:latin typeface="Calibri"/>
                <a:ea typeface="Calibri"/>
                <a:cs typeface="Calibri"/>
                <a:sym typeface="Calibri"/>
              </a:rPr>
              <a:t>"Don't Ask, Don't Tell," Act was introduced, as a compromise, when Pres. Clinton attempted to lift the ban on LGB service members.</a:t>
            </a:r>
            <a:endParaRPr b="0" i="0" sz="1600" u="none" cap="none" strike="noStrike">
              <a:solidFill>
                <a:schemeClr val="dk1"/>
              </a:solidFill>
              <a:latin typeface="Calibri"/>
              <a:ea typeface="Calibri"/>
              <a:cs typeface="Calibri"/>
              <a:sym typeface="Calibri"/>
            </a:endParaRPr>
          </a:p>
        </p:txBody>
      </p:sp>
      <p:sp>
        <p:nvSpPr>
          <p:cNvPr id="177" name="Google Shape;177;p6"/>
          <p:cNvSpPr/>
          <p:nvPr/>
        </p:nvSpPr>
        <p:spPr>
          <a:xfrm>
            <a:off x="8084875" y="4934147"/>
            <a:ext cx="205777" cy="206699"/>
          </a:xfrm>
          <a:custGeom>
            <a:rect b="b" l="l" r="r" t="t"/>
            <a:pathLst>
              <a:path extrusionOk="0" h="6350000" w="6321665">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004AAD"/>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 name="Google Shape;178;p6"/>
          <p:cNvSpPr/>
          <p:nvPr/>
        </p:nvSpPr>
        <p:spPr>
          <a:xfrm>
            <a:off x="10281888" y="4899725"/>
            <a:ext cx="205777" cy="206699"/>
          </a:xfrm>
          <a:custGeom>
            <a:rect b="b" l="l" r="r" t="t"/>
            <a:pathLst>
              <a:path extrusionOk="0" h="6350000" w="6321665">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03828"/>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descr="A logo with a red and blue eagle and a star&#10;&#10;Description automatically generated" id="179" name="Google Shape;179;p6"/>
          <p:cNvPicPr preferRelativeResize="0"/>
          <p:nvPr/>
        </p:nvPicPr>
        <p:blipFill rotWithShape="1">
          <a:blip r:embed="rId4">
            <a:alphaModFix/>
          </a:blip>
          <a:srcRect b="0" l="0" r="0" t="0"/>
          <a:stretch/>
        </p:blipFill>
        <p:spPr>
          <a:xfrm>
            <a:off x="10482793" y="356474"/>
            <a:ext cx="947308" cy="947308"/>
          </a:xfrm>
          <a:prstGeom prst="rect">
            <a:avLst/>
          </a:prstGeom>
          <a:noFill/>
          <a:ln>
            <a:noFill/>
          </a:ln>
        </p:spPr>
      </p:pic>
      <p:sp>
        <p:nvSpPr>
          <p:cNvPr id="180" name="Google Shape;180;p6"/>
          <p:cNvSpPr/>
          <p:nvPr/>
        </p:nvSpPr>
        <p:spPr>
          <a:xfrm>
            <a:off x="235695" y="4918820"/>
            <a:ext cx="205777" cy="206699"/>
          </a:xfrm>
          <a:custGeom>
            <a:rect b="b" l="l" r="r" t="t"/>
            <a:pathLst>
              <a:path extrusionOk="0" h="6350000" w="6321665">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03828"/>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1" name="Google Shape;181;p6"/>
          <p:cNvSpPr txBox="1"/>
          <p:nvPr/>
        </p:nvSpPr>
        <p:spPr>
          <a:xfrm>
            <a:off x="26044" y="4236908"/>
            <a:ext cx="975033" cy="517065"/>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2800"/>
              <a:buFont typeface="Arial"/>
              <a:buNone/>
            </a:pPr>
            <a:r>
              <a:rPr b="0" i="0" lang="en-US" sz="2800" u="none" cap="none" strike="noStrike">
                <a:solidFill>
                  <a:srgbClr val="C03828"/>
                </a:solidFill>
                <a:latin typeface="Calibri"/>
                <a:ea typeface="Calibri"/>
                <a:cs typeface="Calibri"/>
                <a:sym typeface="Calibri"/>
              </a:rPr>
              <a:t>1946</a:t>
            </a:r>
            <a:endParaRPr b="0" i="0" sz="2800" u="none" cap="none" strike="noStrike">
              <a:solidFill>
                <a:schemeClr val="dk1"/>
              </a:solidFill>
              <a:latin typeface="Calibri"/>
              <a:ea typeface="Calibri"/>
              <a:cs typeface="Calibri"/>
              <a:sym typeface="Calibri"/>
            </a:endParaRPr>
          </a:p>
        </p:txBody>
      </p:sp>
      <p:sp>
        <p:nvSpPr>
          <p:cNvPr id="182" name="Google Shape;182;p6"/>
          <p:cNvSpPr txBox="1"/>
          <p:nvPr/>
        </p:nvSpPr>
        <p:spPr>
          <a:xfrm>
            <a:off x="191344" y="1606182"/>
            <a:ext cx="2334731" cy="2708434"/>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43302A"/>
                </a:solidFill>
                <a:latin typeface="Calibri"/>
                <a:ea typeface="Calibri"/>
                <a:cs typeface="Calibri"/>
                <a:sym typeface="Calibri"/>
              </a:rPr>
              <a:t>During World War II, ~50,000 US troops received blue discharges.  These notices facilitated the removal of thousands of queer people, African Americans, people with mental illnesses, alcohol or substance issues, and anyone else the military classified as “undesirable.”</a:t>
            </a:r>
            <a:endParaRPr b="0" i="0" sz="1400" u="none" cap="none" strike="noStrike">
              <a:solidFill>
                <a:srgbClr val="000000"/>
              </a:solidFill>
              <a:latin typeface="Arial"/>
              <a:ea typeface="Arial"/>
              <a:cs typeface="Arial"/>
              <a:sym typeface="Arial"/>
            </a:endParaRPr>
          </a:p>
        </p:txBody>
      </p:sp>
      <p:sp>
        <p:nvSpPr>
          <p:cNvPr id="183" name="Google Shape;183;p6"/>
          <p:cNvSpPr/>
          <p:nvPr/>
        </p:nvSpPr>
        <p:spPr>
          <a:xfrm>
            <a:off x="10866102" y="4899617"/>
            <a:ext cx="205777" cy="206699"/>
          </a:xfrm>
          <a:custGeom>
            <a:rect b="b" l="l" r="r" t="t"/>
            <a:pathLst>
              <a:path extrusionOk="0" h="6350000" w="6321665">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004AAD"/>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4" name="Google Shape;184;p6"/>
          <p:cNvSpPr/>
          <p:nvPr/>
        </p:nvSpPr>
        <p:spPr>
          <a:xfrm rot="-5400000">
            <a:off x="5609366" y="-875317"/>
            <a:ext cx="606421" cy="11209522"/>
          </a:xfrm>
          <a:prstGeom prst="rightBrace">
            <a:avLst>
              <a:gd fmla="val 8333" name="adj1"/>
              <a:gd fmla="val 50000" name="adj2"/>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5" name="Google Shape;185;p6"/>
          <p:cNvSpPr txBox="1"/>
          <p:nvPr/>
        </p:nvSpPr>
        <p:spPr>
          <a:xfrm>
            <a:off x="2647273" y="3366655"/>
            <a:ext cx="7487328" cy="984885"/>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43302A"/>
                </a:solidFill>
                <a:latin typeface="Calibri"/>
                <a:ea typeface="Calibri"/>
                <a:cs typeface="Calibri"/>
                <a:sym typeface="Calibri"/>
              </a:rPr>
              <a:t>Between World War II and 2011, when DADT was repealed, 100,000+ additional soldiers were removed for homosexuality. During DADT, in the late 1990s, approximately a quarter of discharges were women and a similar proportion were racial/ethnic minorities. in the early 2000s, those proportions increased to more than a third of DADT discharges. </a:t>
            </a:r>
            <a:endParaRPr b="0" i="0" sz="1400" u="none" cap="none" strike="noStrike">
              <a:solidFill>
                <a:srgbClr val="000000"/>
              </a:solidFill>
              <a:latin typeface="Arial"/>
              <a:ea typeface="Arial"/>
              <a:cs typeface="Arial"/>
              <a:sym typeface="Arial"/>
            </a:endParaRPr>
          </a:p>
        </p:txBody>
      </p:sp>
      <p:sp>
        <p:nvSpPr>
          <p:cNvPr id="186" name="Google Shape;186;p6"/>
          <p:cNvSpPr txBox="1"/>
          <p:nvPr/>
        </p:nvSpPr>
        <p:spPr>
          <a:xfrm>
            <a:off x="3448178" y="5467026"/>
            <a:ext cx="3747244" cy="1231106"/>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Calibri"/>
                <a:ea typeface="Calibri"/>
                <a:cs typeface="Calibri"/>
                <a:sym typeface="Calibri"/>
              </a:rPr>
              <a:t>DoD started a HIV surveillance program when reliable methods became widely available. DoD screened all service members prior to entry, before deployment or any change in status, and once every 2 years. </a:t>
            </a:r>
            <a:endParaRPr b="0" i="0" sz="1600" u="none" cap="none" strike="noStrike">
              <a:solidFill>
                <a:schemeClr val="dk1"/>
              </a:solidFill>
              <a:latin typeface="Calibri"/>
              <a:ea typeface="Calibri"/>
              <a:cs typeface="Calibri"/>
              <a:sym typeface="Calibri"/>
            </a:endParaRPr>
          </a:p>
        </p:txBody>
      </p:sp>
      <p:sp>
        <p:nvSpPr>
          <p:cNvPr id="187" name="Google Shape;187;p6"/>
          <p:cNvSpPr/>
          <p:nvPr/>
        </p:nvSpPr>
        <p:spPr>
          <a:xfrm>
            <a:off x="6206255" y="4923467"/>
            <a:ext cx="205777" cy="206699"/>
          </a:xfrm>
          <a:custGeom>
            <a:rect b="b" l="l" r="r" t="t"/>
            <a:pathLst>
              <a:path extrusionOk="0" h="6350000" w="6321665">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004AAD"/>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8" name="Google Shape;188;p6"/>
          <p:cNvSpPr txBox="1"/>
          <p:nvPr/>
        </p:nvSpPr>
        <p:spPr>
          <a:xfrm>
            <a:off x="5757576" y="5069260"/>
            <a:ext cx="1130874" cy="517065"/>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2800"/>
              <a:buFont typeface="Arial"/>
              <a:buNone/>
            </a:pPr>
            <a:r>
              <a:rPr b="0" i="0" lang="en-US" sz="2800" u="none" cap="none" strike="noStrike">
                <a:solidFill>
                  <a:srgbClr val="204576"/>
                </a:solidFill>
                <a:latin typeface="Calibri"/>
                <a:ea typeface="Calibri"/>
                <a:cs typeface="Calibri"/>
                <a:sym typeface="Calibri"/>
              </a:rPr>
              <a:t>1986</a:t>
            </a:r>
            <a:endParaRPr b="0" i="0" sz="2800" u="none" cap="none" strike="noStrike">
              <a:solidFill>
                <a:schemeClr val="dk1"/>
              </a:solidFill>
              <a:latin typeface="Calibri"/>
              <a:ea typeface="Calibri"/>
              <a:cs typeface="Calibri"/>
              <a:sym typeface="Calibri"/>
            </a:endParaRPr>
          </a:p>
        </p:txBody>
      </p:sp>
      <p:sp>
        <p:nvSpPr>
          <p:cNvPr id="189" name="Google Shape;189;p6"/>
          <p:cNvSpPr txBox="1"/>
          <p:nvPr/>
        </p:nvSpPr>
        <p:spPr>
          <a:xfrm>
            <a:off x="448814" y="134337"/>
            <a:ext cx="10034100" cy="1354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Calibri"/>
                <a:ea typeface="Calibri"/>
                <a:cs typeface="Calibri"/>
                <a:sym typeface="Calibri"/>
              </a:rPr>
              <a:t>Timeline of U.S. LGBTQ+ and HIV-positive service military policies</a:t>
            </a:r>
            <a:endParaRPr b="0" i="0" sz="4400" u="none" cap="none" strike="noStrike">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pic>
        <p:nvPicPr>
          <p:cNvPr descr="Close-up of American flag stars" id="195" name="Google Shape;195;g34a088846fd_1_0"/>
          <p:cNvPicPr preferRelativeResize="0"/>
          <p:nvPr/>
        </p:nvPicPr>
        <p:blipFill rotWithShape="1">
          <a:blip r:embed="rId3">
            <a:alphaModFix amt="48000"/>
          </a:blip>
          <a:srcRect b="0" l="0" r="0" t="0"/>
          <a:stretch/>
        </p:blipFill>
        <p:spPr>
          <a:xfrm>
            <a:off x="-1" y="-18094"/>
            <a:ext cx="12192000" cy="6876093"/>
          </a:xfrm>
          <a:prstGeom prst="rect">
            <a:avLst/>
          </a:prstGeom>
          <a:noFill/>
          <a:ln>
            <a:noFill/>
          </a:ln>
        </p:spPr>
      </p:pic>
      <p:sp>
        <p:nvSpPr>
          <p:cNvPr id="196" name="Google Shape;196;g34a088846fd_1_0"/>
          <p:cNvSpPr/>
          <p:nvPr/>
        </p:nvSpPr>
        <p:spPr>
          <a:xfrm>
            <a:off x="0" y="1488554"/>
            <a:ext cx="12202200" cy="5372400"/>
          </a:xfrm>
          <a:prstGeom prst="rect">
            <a:avLst/>
          </a:prstGeom>
          <a:solidFill>
            <a:srgbClr val="FFFFFF"/>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197" name="Google Shape;197;g34a088846fd_1_0"/>
          <p:cNvSpPr/>
          <p:nvPr/>
        </p:nvSpPr>
        <p:spPr>
          <a:xfrm>
            <a:off x="-2839" y="3923345"/>
            <a:ext cx="12192000" cy="49800"/>
          </a:xfrm>
          <a:prstGeom prst="rect">
            <a:avLst/>
          </a:prstGeom>
          <a:solidFill>
            <a:srgbClr val="000000"/>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198" name="Google Shape;198;g34a088846fd_1_0"/>
          <p:cNvSpPr/>
          <p:nvPr/>
        </p:nvSpPr>
        <p:spPr>
          <a:xfrm>
            <a:off x="2584083" y="3844927"/>
            <a:ext cx="205454" cy="206375"/>
          </a:xfrm>
          <a:custGeom>
            <a:rect b="b" l="l" r="r" t="t"/>
            <a:pathLst>
              <a:path extrusionOk="0" h="6350000" w="6321665">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03828"/>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199" name="Google Shape;199;g34a088846fd_1_0"/>
          <p:cNvSpPr/>
          <p:nvPr/>
        </p:nvSpPr>
        <p:spPr>
          <a:xfrm>
            <a:off x="6026252" y="3853757"/>
            <a:ext cx="205454" cy="206375"/>
          </a:xfrm>
          <a:custGeom>
            <a:rect b="b" l="l" r="r" t="t"/>
            <a:pathLst>
              <a:path extrusionOk="0" h="6350000" w="6321665">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204576"/>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00" name="Google Shape;200;g34a088846fd_1_0"/>
          <p:cNvSpPr/>
          <p:nvPr/>
        </p:nvSpPr>
        <p:spPr>
          <a:xfrm>
            <a:off x="1214037" y="3839194"/>
            <a:ext cx="205454" cy="206375"/>
          </a:xfrm>
          <a:custGeom>
            <a:rect b="b" l="l" r="r" t="t"/>
            <a:pathLst>
              <a:path extrusionOk="0" h="6350000" w="6321665">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204576"/>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01" name="Google Shape;201;g34a088846fd_1_0"/>
          <p:cNvSpPr/>
          <p:nvPr/>
        </p:nvSpPr>
        <p:spPr>
          <a:xfrm>
            <a:off x="4933006" y="3853663"/>
            <a:ext cx="205454" cy="206375"/>
          </a:xfrm>
          <a:custGeom>
            <a:rect b="b" l="l" r="r" t="t"/>
            <a:pathLst>
              <a:path extrusionOk="0" h="6350000" w="6321665">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03828"/>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02" name="Google Shape;202;g34a088846fd_1_0"/>
          <p:cNvSpPr txBox="1"/>
          <p:nvPr/>
        </p:nvSpPr>
        <p:spPr>
          <a:xfrm>
            <a:off x="24796" y="3262359"/>
            <a:ext cx="1230000" cy="4311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2800"/>
              <a:buFont typeface="Arial"/>
              <a:buNone/>
            </a:pPr>
            <a:r>
              <a:rPr b="0" i="0" lang="en-US" sz="2800" u="none" cap="none" strike="noStrike">
                <a:solidFill>
                  <a:srgbClr val="C03828"/>
                </a:solidFill>
                <a:latin typeface="Calibri"/>
                <a:ea typeface="Calibri"/>
                <a:cs typeface="Calibri"/>
                <a:sym typeface="Calibri"/>
              </a:rPr>
              <a:t>2011</a:t>
            </a:r>
            <a:endParaRPr b="0" i="0" sz="1600" u="none" cap="none" strike="noStrike">
              <a:solidFill>
                <a:schemeClr val="dk1"/>
              </a:solidFill>
              <a:latin typeface="Calibri"/>
              <a:ea typeface="Calibri"/>
              <a:cs typeface="Calibri"/>
              <a:sym typeface="Calibri"/>
            </a:endParaRPr>
          </a:p>
        </p:txBody>
      </p:sp>
      <p:sp>
        <p:nvSpPr>
          <p:cNvPr id="203" name="Google Shape;203;g34a088846fd_1_0"/>
          <p:cNvSpPr txBox="1"/>
          <p:nvPr/>
        </p:nvSpPr>
        <p:spPr>
          <a:xfrm>
            <a:off x="166826" y="1690775"/>
            <a:ext cx="1434000" cy="1192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en-US" sz="1550" u="none" cap="none" strike="noStrike">
                <a:solidFill>
                  <a:srgbClr val="43302A"/>
                </a:solidFill>
                <a:latin typeface="Calibri"/>
                <a:ea typeface="Calibri"/>
                <a:cs typeface="Calibri"/>
                <a:sym typeface="Calibri"/>
              </a:rPr>
              <a:t>DADT officially repealed, allowing LGB service members to openly serve.</a:t>
            </a:r>
            <a:endParaRPr b="0" i="0" sz="1550" u="none" cap="none" strike="noStrike">
              <a:solidFill>
                <a:schemeClr val="dk1"/>
              </a:solidFill>
              <a:latin typeface="Calibri"/>
              <a:ea typeface="Calibri"/>
              <a:cs typeface="Calibri"/>
              <a:sym typeface="Calibri"/>
            </a:endParaRPr>
          </a:p>
        </p:txBody>
      </p:sp>
      <p:sp>
        <p:nvSpPr>
          <p:cNvPr id="204" name="Google Shape;204;g34a088846fd_1_0"/>
          <p:cNvSpPr txBox="1"/>
          <p:nvPr/>
        </p:nvSpPr>
        <p:spPr>
          <a:xfrm>
            <a:off x="4098814" y="3331509"/>
            <a:ext cx="2026200" cy="4311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2800"/>
              <a:buFont typeface="Arial"/>
              <a:buNone/>
            </a:pPr>
            <a:r>
              <a:rPr lang="en-US" sz="2800">
                <a:solidFill>
                  <a:srgbClr val="C03828"/>
                </a:solidFill>
                <a:latin typeface="Calibri"/>
                <a:ea typeface="Calibri"/>
                <a:cs typeface="Calibri"/>
                <a:sym typeface="Calibri"/>
              </a:rPr>
              <a:t>2017/2018</a:t>
            </a:r>
            <a:endParaRPr b="0" i="0" sz="1600" u="none" cap="none" strike="noStrike">
              <a:solidFill>
                <a:schemeClr val="dk1"/>
              </a:solidFill>
              <a:latin typeface="Calibri"/>
              <a:ea typeface="Calibri"/>
              <a:cs typeface="Calibri"/>
              <a:sym typeface="Calibri"/>
            </a:endParaRPr>
          </a:p>
        </p:txBody>
      </p:sp>
      <p:sp>
        <p:nvSpPr>
          <p:cNvPr id="205" name="Google Shape;205;g34a088846fd_1_0"/>
          <p:cNvSpPr txBox="1"/>
          <p:nvPr/>
        </p:nvSpPr>
        <p:spPr>
          <a:xfrm>
            <a:off x="4269850" y="1675725"/>
            <a:ext cx="2124000" cy="1616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en-US" sz="1500" u="none" cap="none" strike="noStrike">
                <a:solidFill>
                  <a:srgbClr val="43302A"/>
                </a:solidFill>
                <a:latin typeface="Calibri"/>
                <a:ea typeface="Calibri"/>
                <a:cs typeface="Calibri"/>
                <a:sym typeface="Calibri"/>
              </a:rPr>
              <a:t>Pres. Trump tweets that transgender service  members are no longer allowed to serve in the armed forces; 2018 signs executive order halting trans military service.</a:t>
            </a:r>
            <a:endParaRPr b="0" i="0" sz="1500" u="none" cap="none" strike="noStrike">
              <a:solidFill>
                <a:schemeClr val="dk1"/>
              </a:solidFill>
              <a:latin typeface="Calibri"/>
              <a:ea typeface="Calibri"/>
              <a:cs typeface="Calibri"/>
              <a:sym typeface="Calibri"/>
            </a:endParaRPr>
          </a:p>
        </p:txBody>
      </p:sp>
      <p:sp>
        <p:nvSpPr>
          <p:cNvPr id="206" name="Google Shape;206;g34a088846fd_1_0"/>
          <p:cNvSpPr txBox="1"/>
          <p:nvPr/>
        </p:nvSpPr>
        <p:spPr>
          <a:xfrm>
            <a:off x="5504662" y="4151312"/>
            <a:ext cx="1230000" cy="4311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2800"/>
              <a:buFont typeface="Arial"/>
              <a:buNone/>
            </a:pPr>
            <a:r>
              <a:rPr lang="en-US" sz="2800">
                <a:solidFill>
                  <a:srgbClr val="204576"/>
                </a:solidFill>
                <a:latin typeface="Calibri"/>
                <a:ea typeface="Calibri"/>
                <a:cs typeface="Calibri"/>
                <a:sym typeface="Calibri"/>
              </a:rPr>
              <a:t>2021</a:t>
            </a:r>
            <a:endParaRPr b="0" i="0" sz="1600" u="none" cap="none" strike="noStrike">
              <a:solidFill>
                <a:schemeClr val="dk1"/>
              </a:solidFill>
              <a:latin typeface="Calibri"/>
              <a:ea typeface="Calibri"/>
              <a:cs typeface="Calibri"/>
              <a:sym typeface="Calibri"/>
            </a:endParaRPr>
          </a:p>
        </p:txBody>
      </p:sp>
      <p:sp>
        <p:nvSpPr>
          <p:cNvPr id="207" name="Google Shape;207;g34a088846fd_1_0"/>
          <p:cNvSpPr txBox="1"/>
          <p:nvPr/>
        </p:nvSpPr>
        <p:spPr>
          <a:xfrm>
            <a:off x="5254550" y="4698250"/>
            <a:ext cx="2072700" cy="1192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en-US" sz="1550" u="none" cap="none" strike="noStrike">
                <a:solidFill>
                  <a:srgbClr val="43302A"/>
                </a:solidFill>
                <a:latin typeface="Calibri"/>
                <a:ea typeface="Calibri"/>
                <a:cs typeface="Calibri"/>
                <a:sym typeface="Calibri"/>
              </a:rPr>
              <a:t>Pres. Biden signs executive order reversing Trump’s trans military  ban</a:t>
            </a:r>
            <a:r>
              <a:rPr lang="en-US" sz="1550">
                <a:solidFill>
                  <a:srgbClr val="43302A"/>
                </a:solidFill>
                <a:latin typeface="Calibri"/>
                <a:ea typeface="Calibri"/>
                <a:cs typeface="Calibri"/>
                <a:sym typeface="Calibri"/>
              </a:rPr>
              <a:t>,</a:t>
            </a:r>
            <a:r>
              <a:rPr b="0" i="0" lang="en-US" sz="1550" u="none" cap="none" strike="noStrike">
                <a:solidFill>
                  <a:srgbClr val="43302A"/>
                </a:solidFill>
                <a:latin typeface="Calibri"/>
                <a:ea typeface="Calibri"/>
                <a:cs typeface="Calibri"/>
                <a:sym typeface="Calibri"/>
              </a:rPr>
              <a:t>  leaving room for legislative action.  </a:t>
            </a:r>
            <a:endParaRPr b="0" i="0" sz="1550" u="none" cap="none" strike="noStrike">
              <a:solidFill>
                <a:schemeClr val="dk1"/>
              </a:solidFill>
              <a:latin typeface="Calibri"/>
              <a:ea typeface="Calibri"/>
              <a:cs typeface="Calibri"/>
              <a:sym typeface="Calibri"/>
            </a:endParaRPr>
          </a:p>
        </p:txBody>
      </p:sp>
      <p:sp>
        <p:nvSpPr>
          <p:cNvPr id="208" name="Google Shape;208;g34a088846fd_1_0"/>
          <p:cNvSpPr txBox="1"/>
          <p:nvPr/>
        </p:nvSpPr>
        <p:spPr>
          <a:xfrm>
            <a:off x="9624575" y="1609000"/>
            <a:ext cx="2393100" cy="1670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en-US" sz="1550" u="none" cap="none" strike="noStrike">
                <a:solidFill>
                  <a:srgbClr val="43302A"/>
                </a:solidFill>
                <a:latin typeface="Calibri"/>
                <a:ea typeface="Calibri"/>
                <a:cs typeface="Calibri"/>
                <a:sym typeface="Calibri"/>
              </a:rPr>
              <a:t>DoD announces it will proactively review of military records of the known 13,500 veterans discharged because of sexual orientation to determine discharge eligibility.</a:t>
            </a:r>
            <a:endParaRPr b="0" i="0" sz="1550" u="none" cap="none" strike="noStrike">
              <a:solidFill>
                <a:schemeClr val="dk1"/>
              </a:solidFill>
              <a:latin typeface="Calibri"/>
              <a:ea typeface="Calibri"/>
              <a:cs typeface="Calibri"/>
              <a:sym typeface="Calibri"/>
            </a:endParaRPr>
          </a:p>
        </p:txBody>
      </p:sp>
      <p:pic>
        <p:nvPicPr>
          <p:cNvPr descr="A logo with a red and blue eagle and a star&#10;&#10;Description automatically generated" id="209" name="Google Shape;209;g34a088846fd_1_0"/>
          <p:cNvPicPr preferRelativeResize="0"/>
          <p:nvPr/>
        </p:nvPicPr>
        <p:blipFill rotWithShape="1">
          <a:blip r:embed="rId4">
            <a:alphaModFix/>
          </a:blip>
          <a:srcRect b="0" l="0" r="0" t="0"/>
          <a:stretch/>
        </p:blipFill>
        <p:spPr>
          <a:xfrm>
            <a:off x="10482793" y="356474"/>
            <a:ext cx="947308" cy="947308"/>
          </a:xfrm>
          <a:prstGeom prst="rect">
            <a:avLst/>
          </a:prstGeom>
          <a:noFill/>
          <a:ln>
            <a:noFill/>
          </a:ln>
        </p:spPr>
      </p:pic>
      <p:sp>
        <p:nvSpPr>
          <p:cNvPr id="210" name="Google Shape;210;g34a088846fd_1_0"/>
          <p:cNvSpPr/>
          <p:nvPr/>
        </p:nvSpPr>
        <p:spPr>
          <a:xfrm>
            <a:off x="433967" y="3807948"/>
            <a:ext cx="205454" cy="206375"/>
          </a:xfrm>
          <a:custGeom>
            <a:rect b="b" l="l" r="r" t="t"/>
            <a:pathLst>
              <a:path extrusionOk="0" h="6350000" w="6321665">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03828"/>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11" name="Google Shape;211;g34a088846fd_1_0"/>
          <p:cNvSpPr txBox="1"/>
          <p:nvPr/>
        </p:nvSpPr>
        <p:spPr>
          <a:xfrm>
            <a:off x="2071849" y="3331236"/>
            <a:ext cx="1230000" cy="4311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2800"/>
              <a:buFont typeface="Arial"/>
              <a:buNone/>
            </a:pPr>
            <a:r>
              <a:rPr b="0" i="0" lang="en-US" sz="2800" u="none" cap="none" strike="noStrike">
                <a:solidFill>
                  <a:srgbClr val="C03828"/>
                </a:solidFill>
                <a:latin typeface="Calibri"/>
                <a:ea typeface="Calibri"/>
                <a:cs typeface="Calibri"/>
                <a:sym typeface="Calibri"/>
              </a:rPr>
              <a:t>2015</a:t>
            </a:r>
            <a:endParaRPr b="0" i="0" sz="1600" u="none" cap="none" strike="noStrike">
              <a:solidFill>
                <a:schemeClr val="dk1"/>
              </a:solidFill>
              <a:latin typeface="Calibri"/>
              <a:ea typeface="Calibri"/>
              <a:cs typeface="Calibri"/>
              <a:sym typeface="Calibri"/>
            </a:endParaRPr>
          </a:p>
        </p:txBody>
      </p:sp>
      <p:sp>
        <p:nvSpPr>
          <p:cNvPr id="212" name="Google Shape;212;g34a088846fd_1_0"/>
          <p:cNvSpPr txBox="1"/>
          <p:nvPr/>
        </p:nvSpPr>
        <p:spPr>
          <a:xfrm>
            <a:off x="530017" y="4645274"/>
            <a:ext cx="2072700" cy="1908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en-US" sz="1550" u="none" cap="none" strike="noStrike">
                <a:solidFill>
                  <a:srgbClr val="43302A"/>
                </a:solidFill>
                <a:latin typeface="Calibri"/>
                <a:ea typeface="Calibri"/>
                <a:cs typeface="Calibri"/>
                <a:sym typeface="Calibri"/>
              </a:rPr>
              <a:t>DoD extended spousal and family benefits to same-sex married partners in the military including healthcare, housing allowances, military cards, and survivor benefits.</a:t>
            </a:r>
            <a:endParaRPr b="0" i="0" sz="1550" u="none" cap="none" strike="noStrike">
              <a:solidFill>
                <a:schemeClr val="dk1"/>
              </a:solidFill>
              <a:latin typeface="Calibri"/>
              <a:ea typeface="Calibri"/>
              <a:cs typeface="Calibri"/>
              <a:sym typeface="Calibri"/>
            </a:endParaRPr>
          </a:p>
        </p:txBody>
      </p:sp>
      <p:sp>
        <p:nvSpPr>
          <p:cNvPr id="213" name="Google Shape;213;g34a088846fd_1_0"/>
          <p:cNvSpPr txBox="1"/>
          <p:nvPr/>
        </p:nvSpPr>
        <p:spPr>
          <a:xfrm>
            <a:off x="365269" y="4108320"/>
            <a:ext cx="2026200" cy="4311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2800"/>
              <a:buFont typeface="Arial"/>
              <a:buNone/>
            </a:pPr>
            <a:r>
              <a:rPr b="0" i="0" lang="en-US" sz="2800" u="none" cap="none" strike="noStrike">
                <a:solidFill>
                  <a:srgbClr val="204576"/>
                </a:solidFill>
                <a:latin typeface="Calibri"/>
                <a:ea typeface="Calibri"/>
                <a:cs typeface="Calibri"/>
                <a:sym typeface="Calibri"/>
              </a:rPr>
              <a:t>2013</a:t>
            </a:r>
            <a:endParaRPr b="0" i="0" sz="1600" u="none" cap="none" strike="noStrike">
              <a:solidFill>
                <a:schemeClr val="dk1"/>
              </a:solidFill>
              <a:latin typeface="Calibri"/>
              <a:ea typeface="Calibri"/>
              <a:cs typeface="Calibri"/>
              <a:sym typeface="Calibri"/>
            </a:endParaRPr>
          </a:p>
        </p:txBody>
      </p:sp>
      <p:sp>
        <p:nvSpPr>
          <p:cNvPr id="214" name="Google Shape;214;g34a088846fd_1_0"/>
          <p:cNvSpPr txBox="1"/>
          <p:nvPr/>
        </p:nvSpPr>
        <p:spPr>
          <a:xfrm>
            <a:off x="1771375" y="1675725"/>
            <a:ext cx="2294100" cy="1670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en-US" sz="1550" u="none" cap="none" strike="noStrike">
                <a:solidFill>
                  <a:srgbClr val="43302A"/>
                </a:solidFill>
                <a:latin typeface="Calibri"/>
                <a:ea typeface="Calibri"/>
                <a:cs typeface="Calibri"/>
                <a:sym typeface="Calibri"/>
              </a:rPr>
              <a:t>The Supreme Court overturned Defense of Marriage Act (DOMA) legalized same-sex marriage, allowing them to take place in military chapels across the country.</a:t>
            </a:r>
            <a:endParaRPr b="0" i="0" sz="1550" u="none" cap="none" strike="noStrike">
              <a:solidFill>
                <a:schemeClr val="dk1"/>
              </a:solidFill>
              <a:latin typeface="Calibri"/>
              <a:ea typeface="Calibri"/>
              <a:cs typeface="Calibri"/>
              <a:sym typeface="Calibri"/>
            </a:endParaRPr>
          </a:p>
        </p:txBody>
      </p:sp>
      <p:sp>
        <p:nvSpPr>
          <p:cNvPr id="215" name="Google Shape;215;g34a088846fd_1_0"/>
          <p:cNvSpPr/>
          <p:nvPr/>
        </p:nvSpPr>
        <p:spPr>
          <a:xfrm>
            <a:off x="7527063" y="3853681"/>
            <a:ext cx="205454" cy="206375"/>
          </a:xfrm>
          <a:custGeom>
            <a:rect b="b" l="l" r="r" t="t"/>
            <a:pathLst>
              <a:path extrusionOk="0" h="6350000" w="6321665">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03828"/>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16" name="Google Shape;216;g34a088846fd_1_0"/>
          <p:cNvSpPr txBox="1"/>
          <p:nvPr/>
        </p:nvSpPr>
        <p:spPr>
          <a:xfrm>
            <a:off x="8324332" y="4151305"/>
            <a:ext cx="1230000" cy="4311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2800"/>
              <a:buFont typeface="Arial"/>
              <a:buNone/>
            </a:pPr>
            <a:r>
              <a:rPr lang="en-US" sz="2800">
                <a:solidFill>
                  <a:srgbClr val="204576"/>
                </a:solidFill>
                <a:latin typeface="Calibri"/>
                <a:ea typeface="Calibri"/>
                <a:cs typeface="Calibri"/>
                <a:sym typeface="Calibri"/>
              </a:rPr>
              <a:t>2022</a:t>
            </a:r>
            <a:endParaRPr b="0" i="0" sz="1600" u="none" cap="none" strike="noStrike">
              <a:solidFill>
                <a:schemeClr val="dk1"/>
              </a:solidFill>
              <a:latin typeface="Calibri"/>
              <a:ea typeface="Calibri"/>
              <a:cs typeface="Calibri"/>
              <a:sym typeface="Calibri"/>
            </a:endParaRPr>
          </a:p>
        </p:txBody>
      </p:sp>
      <p:sp>
        <p:nvSpPr>
          <p:cNvPr id="217" name="Google Shape;217;g34a088846fd_1_0"/>
          <p:cNvSpPr txBox="1"/>
          <p:nvPr/>
        </p:nvSpPr>
        <p:spPr>
          <a:xfrm>
            <a:off x="6525127" y="1706650"/>
            <a:ext cx="2899500" cy="1670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en-US" sz="1550" u="none" cap="none" strike="noStrike">
                <a:solidFill>
                  <a:srgbClr val="43302A"/>
                </a:solidFill>
                <a:latin typeface="Calibri"/>
                <a:ea typeface="Calibri"/>
                <a:cs typeface="Calibri"/>
                <a:sym typeface="Calibri"/>
              </a:rPr>
              <a:t>Modern Military won a $1.325M judgment in </a:t>
            </a:r>
            <a:r>
              <a:rPr b="0" i="1" lang="en-US" sz="1550" u="none" cap="none" strike="noStrike">
                <a:solidFill>
                  <a:srgbClr val="43302A"/>
                </a:solidFill>
                <a:latin typeface="Calibri"/>
                <a:ea typeface="Calibri"/>
                <a:cs typeface="Calibri"/>
                <a:sym typeface="Calibri"/>
              </a:rPr>
              <a:t>Harrison v. Austin</a:t>
            </a:r>
            <a:r>
              <a:rPr b="0" i="0" lang="en-US" sz="1550" u="none" cap="none" strike="noStrike">
                <a:solidFill>
                  <a:srgbClr val="43302A"/>
                </a:solidFill>
                <a:latin typeface="Calibri"/>
                <a:ea typeface="Calibri"/>
                <a:cs typeface="Calibri"/>
                <a:sym typeface="Calibri"/>
              </a:rPr>
              <a:t> and </a:t>
            </a:r>
            <a:r>
              <a:rPr b="0" i="1" lang="en-US" sz="1550" u="none" cap="none" strike="noStrike">
                <a:solidFill>
                  <a:srgbClr val="43302A"/>
                </a:solidFill>
                <a:latin typeface="Calibri"/>
                <a:ea typeface="Calibri"/>
                <a:cs typeface="Calibri"/>
                <a:sym typeface="Calibri"/>
              </a:rPr>
              <a:t>Roe v. Austin</a:t>
            </a:r>
            <a:r>
              <a:rPr b="0" i="0" lang="en-US" sz="1550" u="none" cap="none" strike="noStrike">
                <a:solidFill>
                  <a:srgbClr val="43302A"/>
                </a:solidFill>
                <a:latin typeface="Calibri"/>
                <a:ea typeface="Calibri"/>
                <a:cs typeface="Calibri"/>
                <a:sym typeface="Calibri"/>
              </a:rPr>
              <a:t> legal cases. Service members no longer face discharge, bans on commissioning, or bans on deployment simply because they are living with HIV.</a:t>
            </a:r>
            <a:endParaRPr b="0" i="0" sz="1550" u="none" cap="none" strike="noStrike">
              <a:solidFill>
                <a:schemeClr val="dk1"/>
              </a:solidFill>
              <a:latin typeface="Calibri"/>
              <a:ea typeface="Calibri"/>
              <a:cs typeface="Calibri"/>
              <a:sym typeface="Calibri"/>
            </a:endParaRPr>
          </a:p>
        </p:txBody>
      </p:sp>
      <p:sp>
        <p:nvSpPr>
          <p:cNvPr id="218" name="Google Shape;218;g34a088846fd_1_0"/>
          <p:cNvSpPr txBox="1"/>
          <p:nvPr/>
        </p:nvSpPr>
        <p:spPr>
          <a:xfrm>
            <a:off x="7116021" y="3331498"/>
            <a:ext cx="1000200" cy="4311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2800"/>
              <a:buFont typeface="Arial"/>
              <a:buNone/>
            </a:pPr>
            <a:r>
              <a:rPr lang="en-US" sz="2800">
                <a:solidFill>
                  <a:srgbClr val="C03828"/>
                </a:solidFill>
                <a:latin typeface="Calibri"/>
                <a:ea typeface="Calibri"/>
                <a:cs typeface="Calibri"/>
                <a:sym typeface="Calibri"/>
              </a:rPr>
              <a:t>2022</a:t>
            </a:r>
            <a:endParaRPr b="0" i="0" sz="1600" u="none" cap="none" strike="noStrike">
              <a:solidFill>
                <a:schemeClr val="dk1"/>
              </a:solidFill>
              <a:latin typeface="Calibri"/>
              <a:ea typeface="Calibri"/>
              <a:cs typeface="Calibri"/>
              <a:sym typeface="Calibri"/>
            </a:endParaRPr>
          </a:p>
        </p:txBody>
      </p:sp>
      <p:sp>
        <p:nvSpPr>
          <p:cNvPr id="219" name="Google Shape;219;g34a088846fd_1_0"/>
          <p:cNvSpPr/>
          <p:nvPr/>
        </p:nvSpPr>
        <p:spPr>
          <a:xfrm>
            <a:off x="8836611" y="3853758"/>
            <a:ext cx="205454" cy="206375"/>
          </a:xfrm>
          <a:custGeom>
            <a:rect b="b" l="l" r="r" t="t"/>
            <a:pathLst>
              <a:path extrusionOk="0" h="6350000" w="6321665">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204576"/>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sz="1200">
              <a:solidFill>
                <a:schemeClr val="dk1"/>
              </a:solidFill>
              <a:latin typeface="Calibri"/>
              <a:ea typeface="Calibri"/>
              <a:cs typeface="Calibri"/>
              <a:sym typeface="Calibri"/>
            </a:endParaRPr>
          </a:p>
        </p:txBody>
      </p:sp>
      <p:sp>
        <p:nvSpPr>
          <p:cNvPr id="220" name="Google Shape;220;g34a088846fd_1_0"/>
          <p:cNvSpPr txBox="1"/>
          <p:nvPr/>
        </p:nvSpPr>
        <p:spPr>
          <a:xfrm>
            <a:off x="7586574" y="4673576"/>
            <a:ext cx="3302100" cy="1670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en-US" sz="1550" u="none" cap="none" strike="noStrike">
                <a:solidFill>
                  <a:srgbClr val="43302A"/>
                </a:solidFill>
                <a:latin typeface="Calibri"/>
                <a:ea typeface="Calibri"/>
                <a:cs typeface="Calibri"/>
                <a:sym typeface="Calibri"/>
              </a:rPr>
              <a:t>DoD announces it will update policy that individuals serving with HIV (asymptomatic and clinically confirmed undetectable viral load) will have no restrictions applied to their deployability or ability to commission based on their status.</a:t>
            </a:r>
            <a:endParaRPr b="0" i="0" sz="1550" u="none" cap="none" strike="noStrike">
              <a:solidFill>
                <a:schemeClr val="dk1"/>
              </a:solidFill>
              <a:latin typeface="Calibri"/>
              <a:ea typeface="Calibri"/>
              <a:cs typeface="Calibri"/>
              <a:sym typeface="Calibri"/>
            </a:endParaRPr>
          </a:p>
        </p:txBody>
      </p:sp>
      <p:sp>
        <p:nvSpPr>
          <p:cNvPr id="221" name="Google Shape;221;g34a088846fd_1_0"/>
          <p:cNvSpPr/>
          <p:nvPr/>
        </p:nvSpPr>
        <p:spPr>
          <a:xfrm>
            <a:off x="10516044" y="3848837"/>
            <a:ext cx="205454" cy="206375"/>
          </a:xfrm>
          <a:custGeom>
            <a:rect b="b" l="l" r="r" t="t"/>
            <a:pathLst>
              <a:path extrusionOk="0" h="6350000" w="6321665">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03828"/>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sz="1200">
              <a:solidFill>
                <a:schemeClr val="dk1"/>
              </a:solidFill>
              <a:latin typeface="Calibri"/>
              <a:ea typeface="Calibri"/>
              <a:cs typeface="Calibri"/>
              <a:sym typeface="Calibri"/>
            </a:endParaRPr>
          </a:p>
        </p:txBody>
      </p:sp>
      <p:sp>
        <p:nvSpPr>
          <p:cNvPr id="222" name="Google Shape;222;g34a088846fd_1_0"/>
          <p:cNvSpPr txBox="1"/>
          <p:nvPr/>
        </p:nvSpPr>
        <p:spPr>
          <a:xfrm>
            <a:off x="10095704" y="3345826"/>
            <a:ext cx="1000200" cy="4311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2800"/>
              <a:buFont typeface="Arial"/>
              <a:buNone/>
            </a:pPr>
            <a:r>
              <a:rPr lang="en-US" sz="2800">
                <a:solidFill>
                  <a:srgbClr val="C03828"/>
                </a:solidFill>
                <a:latin typeface="Calibri"/>
                <a:ea typeface="Calibri"/>
                <a:cs typeface="Calibri"/>
                <a:sym typeface="Calibri"/>
              </a:rPr>
              <a:t>2023</a:t>
            </a:r>
            <a:endParaRPr sz="2800">
              <a:solidFill>
                <a:srgbClr val="204576"/>
              </a:solidFill>
              <a:latin typeface="Calibri"/>
              <a:ea typeface="Calibri"/>
              <a:cs typeface="Calibri"/>
              <a:sym typeface="Calibri"/>
            </a:endParaRPr>
          </a:p>
        </p:txBody>
      </p:sp>
      <p:sp>
        <p:nvSpPr>
          <p:cNvPr id="223" name="Google Shape;223;g34a088846fd_1_0"/>
          <p:cNvSpPr txBox="1"/>
          <p:nvPr/>
        </p:nvSpPr>
        <p:spPr>
          <a:xfrm>
            <a:off x="448814" y="134337"/>
            <a:ext cx="10034100" cy="1354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Calibri"/>
                <a:ea typeface="Calibri"/>
                <a:cs typeface="Calibri"/>
                <a:sym typeface="Calibri"/>
              </a:rPr>
              <a:t>Timeline of U.S. LGBTQ+ and HIV-positive service military policies</a:t>
            </a:r>
            <a:endParaRPr b="0" i="0" sz="4400" u="none" cap="none" strike="noStrike">
              <a:solidFill>
                <a:schemeClr val="dk1"/>
              </a:solidFill>
              <a:latin typeface="Calibri"/>
              <a:ea typeface="Calibri"/>
              <a:cs typeface="Calibri"/>
              <a:sym typeface="Calibri"/>
            </a:endParaRPr>
          </a:p>
        </p:txBody>
      </p:sp>
      <p:sp>
        <p:nvSpPr>
          <p:cNvPr id="224" name="Google Shape;224;g34a088846fd_1_0"/>
          <p:cNvSpPr/>
          <p:nvPr/>
        </p:nvSpPr>
        <p:spPr>
          <a:xfrm>
            <a:off x="3718864" y="3844919"/>
            <a:ext cx="205454" cy="206375"/>
          </a:xfrm>
          <a:custGeom>
            <a:rect b="b" l="l" r="r" t="t"/>
            <a:pathLst>
              <a:path extrusionOk="0" h="6350000" w="6321665">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204576"/>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25" name="Google Shape;225;g34a088846fd_1_0"/>
          <p:cNvSpPr txBox="1"/>
          <p:nvPr/>
        </p:nvSpPr>
        <p:spPr>
          <a:xfrm>
            <a:off x="2768464" y="4133934"/>
            <a:ext cx="2026200" cy="4311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2800"/>
              <a:buFont typeface="Arial"/>
              <a:buNone/>
            </a:pPr>
            <a:r>
              <a:rPr lang="en-US" sz="2800">
                <a:solidFill>
                  <a:srgbClr val="204576"/>
                </a:solidFill>
                <a:latin typeface="Calibri"/>
                <a:ea typeface="Calibri"/>
                <a:cs typeface="Calibri"/>
                <a:sym typeface="Calibri"/>
              </a:rPr>
              <a:t>2016</a:t>
            </a:r>
            <a:endParaRPr b="0" i="0" sz="1600" u="none" cap="none" strike="noStrike">
              <a:solidFill>
                <a:schemeClr val="dk1"/>
              </a:solidFill>
              <a:latin typeface="Calibri"/>
              <a:ea typeface="Calibri"/>
              <a:cs typeface="Calibri"/>
              <a:sym typeface="Calibri"/>
            </a:endParaRPr>
          </a:p>
        </p:txBody>
      </p:sp>
      <p:sp>
        <p:nvSpPr>
          <p:cNvPr id="226" name="Google Shape;226;g34a088846fd_1_0"/>
          <p:cNvSpPr txBox="1"/>
          <p:nvPr/>
        </p:nvSpPr>
        <p:spPr>
          <a:xfrm>
            <a:off x="2899724" y="4650999"/>
            <a:ext cx="1895100" cy="1670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lang="en-US" sz="1550">
                <a:solidFill>
                  <a:srgbClr val="43302A"/>
                </a:solidFill>
                <a:latin typeface="Calibri"/>
                <a:ea typeface="Calibri"/>
                <a:cs typeface="Calibri"/>
                <a:sym typeface="Calibri"/>
              </a:rPr>
              <a:t>Pres. Obama ends ban on transgender troops serving openly. Ability to serve now based solely on merit and ability, not on gender identity.</a:t>
            </a:r>
            <a:endParaRPr b="0" i="0" sz="1550" u="none" cap="none" strike="noStrike">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pic>
        <p:nvPicPr>
          <p:cNvPr descr="Close-up of American flag stars" id="231" name="Google Shape;231;p8"/>
          <p:cNvPicPr preferRelativeResize="0"/>
          <p:nvPr/>
        </p:nvPicPr>
        <p:blipFill rotWithShape="1">
          <a:blip r:embed="rId3">
            <a:alphaModFix amt="48000"/>
          </a:blip>
          <a:srcRect b="0" l="0" r="0" t="0"/>
          <a:stretch/>
        </p:blipFill>
        <p:spPr>
          <a:xfrm>
            <a:off x="-1" y="-18094"/>
            <a:ext cx="12192001" cy="6876093"/>
          </a:xfrm>
          <a:prstGeom prst="rect">
            <a:avLst/>
          </a:prstGeom>
          <a:noFill/>
          <a:ln>
            <a:noFill/>
          </a:ln>
        </p:spPr>
      </p:pic>
      <p:sp>
        <p:nvSpPr>
          <p:cNvPr id="232" name="Google Shape;232;p8"/>
          <p:cNvSpPr/>
          <p:nvPr/>
        </p:nvSpPr>
        <p:spPr>
          <a:xfrm>
            <a:off x="0" y="1488554"/>
            <a:ext cx="12202224" cy="5372313"/>
          </a:xfrm>
          <a:prstGeom prst="rect">
            <a:avLst/>
          </a:prstGeom>
          <a:solidFill>
            <a:srgbClr val="FFFFFF"/>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33" name="Google Shape;233;p8"/>
          <p:cNvSpPr txBox="1"/>
          <p:nvPr/>
        </p:nvSpPr>
        <p:spPr>
          <a:xfrm>
            <a:off x="448814" y="134337"/>
            <a:ext cx="10033979" cy="1354217"/>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Calibri"/>
                <a:ea typeface="Calibri"/>
                <a:cs typeface="Calibri"/>
                <a:sym typeface="Calibri"/>
              </a:rPr>
              <a:t>Timeline of U.S. LGBTQ+ and HIV-positive service military policies</a:t>
            </a:r>
            <a:endParaRPr b="0" i="0" sz="4400" u="none" cap="none" strike="noStrike">
              <a:solidFill>
                <a:schemeClr val="dk1"/>
              </a:solidFill>
              <a:latin typeface="Calibri"/>
              <a:ea typeface="Calibri"/>
              <a:cs typeface="Calibri"/>
              <a:sym typeface="Calibri"/>
            </a:endParaRPr>
          </a:p>
        </p:txBody>
      </p:sp>
      <p:sp>
        <p:nvSpPr>
          <p:cNvPr id="234" name="Google Shape;234;p8"/>
          <p:cNvSpPr/>
          <p:nvPr/>
        </p:nvSpPr>
        <p:spPr>
          <a:xfrm>
            <a:off x="-2839" y="3923345"/>
            <a:ext cx="12192000" cy="49824"/>
          </a:xfrm>
          <a:prstGeom prst="rect">
            <a:avLst/>
          </a:prstGeom>
          <a:solidFill>
            <a:srgbClr val="000000"/>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35" name="Google Shape;235;p8"/>
          <p:cNvSpPr/>
          <p:nvPr/>
        </p:nvSpPr>
        <p:spPr>
          <a:xfrm>
            <a:off x="3601150" y="3819995"/>
            <a:ext cx="205777" cy="206699"/>
          </a:xfrm>
          <a:custGeom>
            <a:rect b="b" l="l" r="r" t="t"/>
            <a:pathLst>
              <a:path extrusionOk="0" h="6350000" w="6321665">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03828"/>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36" name="Google Shape;236;p8"/>
          <p:cNvSpPr/>
          <p:nvPr/>
        </p:nvSpPr>
        <p:spPr>
          <a:xfrm>
            <a:off x="4886836" y="3865907"/>
            <a:ext cx="205777" cy="206699"/>
          </a:xfrm>
          <a:custGeom>
            <a:rect b="b" l="l" r="r" t="t"/>
            <a:pathLst>
              <a:path extrusionOk="0" h="6350000" w="6321665">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204576"/>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37" name="Google Shape;237;p8"/>
          <p:cNvSpPr/>
          <p:nvPr/>
        </p:nvSpPr>
        <p:spPr>
          <a:xfrm>
            <a:off x="1214037" y="3839194"/>
            <a:ext cx="205777" cy="206699"/>
          </a:xfrm>
          <a:custGeom>
            <a:rect b="b" l="l" r="r" t="t"/>
            <a:pathLst>
              <a:path extrusionOk="0" h="6350000" w="6321665">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204576"/>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38" name="Google Shape;238;p8"/>
          <p:cNvSpPr/>
          <p:nvPr/>
        </p:nvSpPr>
        <p:spPr>
          <a:xfrm>
            <a:off x="7291838" y="3847188"/>
            <a:ext cx="205777" cy="206699"/>
          </a:xfrm>
          <a:custGeom>
            <a:rect b="b" l="l" r="r" t="t"/>
            <a:pathLst>
              <a:path extrusionOk="0" h="6350000" w="6321665">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03828"/>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39" name="Google Shape;239;p8"/>
          <p:cNvSpPr txBox="1"/>
          <p:nvPr/>
        </p:nvSpPr>
        <p:spPr>
          <a:xfrm>
            <a:off x="-166134" y="3280053"/>
            <a:ext cx="1229896" cy="517065"/>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2800"/>
              <a:buFont typeface="Arial"/>
              <a:buNone/>
            </a:pPr>
            <a:r>
              <a:rPr b="0" i="0" lang="en-US" sz="2800" u="none" cap="none" strike="noStrike">
                <a:solidFill>
                  <a:srgbClr val="C03828"/>
                </a:solidFill>
                <a:latin typeface="Calibri"/>
                <a:ea typeface="Calibri"/>
                <a:cs typeface="Calibri"/>
                <a:sym typeface="Calibri"/>
              </a:rPr>
              <a:t>2023</a:t>
            </a:r>
            <a:endParaRPr b="0" i="0" sz="1600" u="none" cap="none" strike="noStrike">
              <a:solidFill>
                <a:schemeClr val="dk1"/>
              </a:solidFill>
              <a:latin typeface="Calibri"/>
              <a:ea typeface="Calibri"/>
              <a:cs typeface="Calibri"/>
              <a:sym typeface="Calibri"/>
            </a:endParaRPr>
          </a:p>
        </p:txBody>
      </p:sp>
      <p:pic>
        <p:nvPicPr>
          <p:cNvPr descr="A logo with a red and blue eagle and a star&#10;&#10;Description automatically generated" id="240" name="Google Shape;240;p8"/>
          <p:cNvPicPr preferRelativeResize="0"/>
          <p:nvPr/>
        </p:nvPicPr>
        <p:blipFill rotWithShape="1">
          <a:blip r:embed="rId4">
            <a:alphaModFix/>
          </a:blip>
          <a:srcRect b="0" l="0" r="0" t="0"/>
          <a:stretch/>
        </p:blipFill>
        <p:spPr>
          <a:xfrm>
            <a:off x="10482793" y="356474"/>
            <a:ext cx="947308" cy="947308"/>
          </a:xfrm>
          <a:prstGeom prst="rect">
            <a:avLst/>
          </a:prstGeom>
          <a:noFill/>
          <a:ln>
            <a:noFill/>
          </a:ln>
        </p:spPr>
      </p:pic>
      <p:sp>
        <p:nvSpPr>
          <p:cNvPr id="241" name="Google Shape;241;p8"/>
          <p:cNvSpPr/>
          <p:nvPr/>
        </p:nvSpPr>
        <p:spPr>
          <a:xfrm>
            <a:off x="243037" y="3839194"/>
            <a:ext cx="205777" cy="206699"/>
          </a:xfrm>
          <a:custGeom>
            <a:rect b="b" l="l" r="r" t="t"/>
            <a:pathLst>
              <a:path extrusionOk="0" h="6350000" w="6321665">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03828"/>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42" name="Google Shape;242;p8"/>
          <p:cNvSpPr txBox="1"/>
          <p:nvPr/>
        </p:nvSpPr>
        <p:spPr>
          <a:xfrm>
            <a:off x="365269" y="4108320"/>
            <a:ext cx="2026211" cy="517065"/>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2800"/>
              <a:buFont typeface="Arial"/>
              <a:buNone/>
            </a:pPr>
            <a:r>
              <a:rPr b="0" i="0" lang="en-US" sz="2800" u="none" cap="none" strike="noStrike">
                <a:solidFill>
                  <a:srgbClr val="204576"/>
                </a:solidFill>
                <a:latin typeface="Calibri"/>
                <a:ea typeface="Calibri"/>
                <a:cs typeface="Calibri"/>
                <a:sym typeface="Calibri"/>
              </a:rPr>
              <a:t>2024</a:t>
            </a:r>
            <a:endParaRPr b="0" i="0" sz="1600" u="none" cap="none" strike="noStrike">
              <a:solidFill>
                <a:schemeClr val="dk1"/>
              </a:solidFill>
              <a:latin typeface="Calibri"/>
              <a:ea typeface="Calibri"/>
              <a:cs typeface="Calibri"/>
              <a:sym typeface="Calibri"/>
            </a:endParaRPr>
          </a:p>
        </p:txBody>
      </p:sp>
      <p:sp>
        <p:nvSpPr>
          <p:cNvPr id="243" name="Google Shape;243;p8"/>
          <p:cNvSpPr txBox="1"/>
          <p:nvPr/>
        </p:nvSpPr>
        <p:spPr>
          <a:xfrm>
            <a:off x="240212" y="1658710"/>
            <a:ext cx="2316109" cy="1231106"/>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43302A"/>
                </a:solidFill>
                <a:latin typeface="Calibri"/>
                <a:ea typeface="Calibri"/>
                <a:cs typeface="Calibri"/>
                <a:sym typeface="Calibri"/>
              </a:rPr>
              <a:t>The Pentagon used the DoD’s Joint Ethics Regulation (JER) to ban drag events at U.S. military facilities. </a:t>
            </a:r>
            <a:endParaRPr b="0" i="0" sz="1600" u="none" cap="none" strike="noStrike">
              <a:solidFill>
                <a:schemeClr val="dk1"/>
              </a:solidFill>
              <a:latin typeface="Calibri"/>
              <a:ea typeface="Calibri"/>
              <a:cs typeface="Calibri"/>
              <a:sym typeface="Calibri"/>
            </a:endParaRPr>
          </a:p>
        </p:txBody>
      </p:sp>
      <p:sp>
        <p:nvSpPr>
          <p:cNvPr id="244" name="Google Shape;244;p8"/>
          <p:cNvSpPr txBox="1"/>
          <p:nvPr/>
        </p:nvSpPr>
        <p:spPr>
          <a:xfrm>
            <a:off x="3089090" y="3282397"/>
            <a:ext cx="1229896" cy="517065"/>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2800"/>
              <a:buFont typeface="Arial"/>
              <a:buNone/>
            </a:pPr>
            <a:r>
              <a:rPr b="0" i="0" lang="en-US" sz="2800" u="none" cap="none" strike="noStrike">
                <a:solidFill>
                  <a:srgbClr val="C03828"/>
                </a:solidFill>
                <a:latin typeface="Calibri"/>
                <a:ea typeface="Calibri"/>
                <a:cs typeface="Calibri"/>
                <a:sym typeface="Calibri"/>
              </a:rPr>
              <a:t>2024</a:t>
            </a:r>
            <a:endParaRPr b="0" i="0" sz="1600" u="none" cap="none" strike="noStrike">
              <a:solidFill>
                <a:schemeClr val="dk1"/>
              </a:solidFill>
              <a:latin typeface="Calibri"/>
              <a:ea typeface="Calibri"/>
              <a:cs typeface="Calibri"/>
              <a:sym typeface="Calibri"/>
            </a:endParaRPr>
          </a:p>
        </p:txBody>
      </p:sp>
      <p:sp>
        <p:nvSpPr>
          <p:cNvPr id="245" name="Google Shape;245;p8"/>
          <p:cNvSpPr txBox="1"/>
          <p:nvPr/>
        </p:nvSpPr>
        <p:spPr>
          <a:xfrm>
            <a:off x="2796533" y="1658710"/>
            <a:ext cx="3521129" cy="1477328"/>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43302A"/>
                </a:solidFill>
                <a:latin typeface="Calibri"/>
                <a:ea typeface="Calibri"/>
                <a:cs typeface="Calibri"/>
                <a:sym typeface="Calibri"/>
              </a:rPr>
              <a:t>Despite VA Secretary McDonough’s 2022 promise to provide gender-affirming surgery for transgender veterans, the VA announced it will not move forward with coverage while it studies the effects of the PACT Act.</a:t>
            </a:r>
            <a:endParaRPr b="0" i="0" sz="1600" u="none" cap="none" strike="noStrike">
              <a:solidFill>
                <a:schemeClr val="dk1"/>
              </a:solidFill>
              <a:latin typeface="Calibri"/>
              <a:ea typeface="Calibri"/>
              <a:cs typeface="Calibri"/>
              <a:sym typeface="Calibri"/>
            </a:endParaRPr>
          </a:p>
        </p:txBody>
      </p:sp>
      <p:sp>
        <p:nvSpPr>
          <p:cNvPr id="246" name="Google Shape;246;p8"/>
          <p:cNvSpPr txBox="1"/>
          <p:nvPr/>
        </p:nvSpPr>
        <p:spPr>
          <a:xfrm>
            <a:off x="4054064" y="4133771"/>
            <a:ext cx="2026211" cy="517065"/>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2800"/>
              <a:buFont typeface="Arial"/>
              <a:buNone/>
            </a:pPr>
            <a:r>
              <a:rPr b="0" i="0" lang="en-US" sz="2800" u="none" cap="none" strike="noStrike">
                <a:solidFill>
                  <a:srgbClr val="204576"/>
                </a:solidFill>
                <a:latin typeface="Calibri"/>
                <a:ea typeface="Calibri"/>
                <a:cs typeface="Calibri"/>
                <a:sym typeface="Calibri"/>
              </a:rPr>
              <a:t>2024</a:t>
            </a:r>
            <a:endParaRPr b="0" i="0" sz="1600" u="none" cap="none" strike="noStrike">
              <a:solidFill>
                <a:schemeClr val="dk1"/>
              </a:solidFill>
              <a:latin typeface="Calibri"/>
              <a:ea typeface="Calibri"/>
              <a:cs typeface="Calibri"/>
              <a:sym typeface="Calibri"/>
            </a:endParaRPr>
          </a:p>
        </p:txBody>
      </p:sp>
      <p:sp>
        <p:nvSpPr>
          <p:cNvPr id="247" name="Google Shape;247;p8"/>
          <p:cNvSpPr txBox="1"/>
          <p:nvPr/>
        </p:nvSpPr>
        <p:spPr>
          <a:xfrm>
            <a:off x="6818978" y="3280053"/>
            <a:ext cx="1229896" cy="517065"/>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2800"/>
              <a:buFont typeface="Arial"/>
              <a:buNone/>
            </a:pPr>
            <a:r>
              <a:rPr b="0" i="0" lang="en-US" sz="2800" u="none" cap="none" strike="noStrike">
                <a:solidFill>
                  <a:srgbClr val="C03828"/>
                </a:solidFill>
                <a:latin typeface="Calibri"/>
                <a:ea typeface="Calibri"/>
                <a:cs typeface="Calibri"/>
                <a:sym typeface="Calibri"/>
              </a:rPr>
              <a:t>2024</a:t>
            </a:r>
            <a:endParaRPr b="0" i="0" sz="1600" u="none" cap="none" strike="noStrike">
              <a:solidFill>
                <a:schemeClr val="dk1"/>
              </a:solidFill>
              <a:latin typeface="Calibri"/>
              <a:ea typeface="Calibri"/>
              <a:cs typeface="Calibri"/>
              <a:sym typeface="Calibri"/>
            </a:endParaRPr>
          </a:p>
        </p:txBody>
      </p:sp>
      <p:sp>
        <p:nvSpPr>
          <p:cNvPr id="248" name="Google Shape;248;p8"/>
          <p:cNvSpPr txBox="1"/>
          <p:nvPr/>
        </p:nvSpPr>
        <p:spPr>
          <a:xfrm>
            <a:off x="3906429" y="4625385"/>
            <a:ext cx="2781754" cy="196977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43302A"/>
                </a:solidFill>
                <a:latin typeface="Calibri"/>
                <a:ea typeface="Calibri"/>
                <a:cs typeface="Calibri"/>
                <a:sym typeface="Calibri"/>
              </a:rPr>
              <a:t>Pres. Biden issued a proclamation giving a full and unconditional pardon to individuals with court-martial convictions under former Article 125 of the UCMJ and individuals convicted under a qualifying Article 125 offense under Articles 80-82.</a:t>
            </a:r>
            <a:endParaRPr b="0" i="0" sz="1600" u="none" cap="none" strike="noStrike">
              <a:solidFill>
                <a:schemeClr val="dk1"/>
              </a:solidFill>
              <a:latin typeface="Calibri"/>
              <a:ea typeface="Calibri"/>
              <a:cs typeface="Calibri"/>
              <a:sym typeface="Calibri"/>
            </a:endParaRPr>
          </a:p>
        </p:txBody>
      </p:sp>
      <p:sp>
        <p:nvSpPr>
          <p:cNvPr id="249" name="Google Shape;249;p8"/>
          <p:cNvSpPr txBox="1"/>
          <p:nvPr/>
        </p:nvSpPr>
        <p:spPr>
          <a:xfrm>
            <a:off x="705222" y="4691726"/>
            <a:ext cx="2621169" cy="1477328"/>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43302A"/>
                </a:solidFill>
                <a:latin typeface="Calibri"/>
                <a:ea typeface="Calibri"/>
                <a:cs typeface="Calibri"/>
                <a:sym typeface="Calibri"/>
              </a:rPr>
              <a:t>The U.S. District Court ruled in Wilkins v. Austin to eradicate the last remaining barrier preventing individuals living with HIV from joining the U.S. Armed Forces.</a:t>
            </a:r>
            <a:endParaRPr b="0" i="0" sz="1600" u="none" cap="none" strike="noStrike">
              <a:solidFill>
                <a:schemeClr val="dk1"/>
              </a:solidFill>
              <a:latin typeface="Calibri"/>
              <a:ea typeface="Calibri"/>
              <a:cs typeface="Calibri"/>
              <a:sym typeface="Calibri"/>
            </a:endParaRPr>
          </a:p>
        </p:txBody>
      </p:sp>
      <p:sp>
        <p:nvSpPr>
          <p:cNvPr id="250" name="Google Shape;250;p8"/>
          <p:cNvSpPr txBox="1"/>
          <p:nvPr/>
        </p:nvSpPr>
        <p:spPr>
          <a:xfrm>
            <a:off x="6965275" y="1703458"/>
            <a:ext cx="2274154" cy="1231106"/>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43302A"/>
                </a:solidFill>
                <a:latin typeface="Calibri"/>
                <a:ea typeface="Calibri"/>
                <a:cs typeface="Calibri"/>
                <a:sym typeface="Calibri"/>
              </a:rPr>
              <a:t>DoD completed its proactive discharge review and granted 824 veterans’ relief through upgrades and access to benefits.</a:t>
            </a:r>
            <a:endParaRPr b="0" i="0" sz="1600" u="none" cap="none" strike="noStrike">
              <a:solidFill>
                <a:schemeClr val="dk1"/>
              </a:solidFill>
              <a:latin typeface="Calibri"/>
              <a:ea typeface="Calibri"/>
              <a:cs typeface="Calibri"/>
              <a:sym typeface="Calibri"/>
            </a:endParaRPr>
          </a:p>
        </p:txBody>
      </p:sp>
      <p:sp>
        <p:nvSpPr>
          <p:cNvPr id="251" name="Google Shape;251;p8"/>
          <p:cNvSpPr/>
          <p:nvPr/>
        </p:nvSpPr>
        <p:spPr>
          <a:xfrm>
            <a:off x="8828284" y="3860317"/>
            <a:ext cx="205777" cy="206699"/>
          </a:xfrm>
          <a:custGeom>
            <a:rect b="b" l="l" r="r" t="t"/>
            <a:pathLst>
              <a:path extrusionOk="0" h="6350000" w="6321665">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204576"/>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52" name="Google Shape;252;p8"/>
          <p:cNvSpPr txBox="1"/>
          <p:nvPr/>
        </p:nvSpPr>
        <p:spPr>
          <a:xfrm>
            <a:off x="7995512" y="4128181"/>
            <a:ext cx="2026211" cy="517065"/>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2800"/>
              <a:buFont typeface="Arial"/>
              <a:buNone/>
            </a:pPr>
            <a:r>
              <a:rPr b="0" i="0" lang="en-US" sz="2800" u="none" cap="none" strike="noStrike">
                <a:solidFill>
                  <a:srgbClr val="204576"/>
                </a:solidFill>
                <a:latin typeface="Calibri"/>
                <a:ea typeface="Calibri"/>
                <a:cs typeface="Calibri"/>
                <a:sym typeface="Calibri"/>
              </a:rPr>
              <a:t>2025?</a:t>
            </a:r>
            <a:endParaRPr b="0" i="0" sz="1600" u="none" cap="none" strike="noStrike">
              <a:solidFill>
                <a:schemeClr val="dk1"/>
              </a:solidFill>
              <a:latin typeface="Calibri"/>
              <a:ea typeface="Calibri"/>
              <a:cs typeface="Calibri"/>
              <a:sym typeface="Calibri"/>
            </a:endParaRPr>
          </a:p>
        </p:txBody>
      </p:sp>
      <p:sp>
        <p:nvSpPr>
          <p:cNvPr id="253" name="Google Shape;253;p8"/>
          <p:cNvSpPr txBox="1"/>
          <p:nvPr/>
        </p:nvSpPr>
        <p:spPr>
          <a:xfrm>
            <a:off x="6965275" y="4625385"/>
            <a:ext cx="5065616" cy="1938992"/>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Calibri"/>
                <a:ea typeface="Calibri"/>
                <a:cs typeface="Calibri"/>
                <a:sym typeface="Calibri"/>
              </a:rPr>
              <a:t>Pres. Trump issued 10 EOs impacting the LGBTQ+ community</a:t>
            </a:r>
            <a:endParaRPr b="0" i="0" sz="1600" u="sng" cap="none" strike="noStrike">
              <a:solidFill>
                <a:srgbClr val="000000"/>
              </a:solidFill>
              <a:latin typeface="Calibri"/>
              <a:ea typeface="Calibri"/>
              <a:cs typeface="Calibri"/>
              <a:sym typeface="Calibri"/>
              <a:hlinkClick r:id="rId5">
                <a:extLst>
                  <a:ext uri="{A12FA001-AC4F-418D-AE19-62706E023703}">
                    <ahyp:hlinkClr val="tx"/>
                  </a:ext>
                </a:extLst>
              </a:hlinkClick>
            </a:endParaRPr>
          </a:p>
          <a:p>
            <a:pPr indent="-285750" lvl="0" marL="285750" marR="0" rtl="0" algn="l">
              <a:lnSpc>
                <a:spcPct val="100000"/>
              </a:lnSpc>
              <a:spcBef>
                <a:spcPts val="0"/>
              </a:spcBef>
              <a:spcAft>
                <a:spcPts val="0"/>
              </a:spcAft>
              <a:buClr>
                <a:srgbClr val="000000"/>
              </a:buClr>
              <a:buSzPts val="1000"/>
              <a:buFont typeface="Arial"/>
              <a:buChar char="•"/>
            </a:pPr>
            <a:r>
              <a:rPr b="0" i="0" lang="en-US" sz="1000" u="sng" cap="none" strike="noStrike">
                <a:solidFill>
                  <a:srgbClr val="000000"/>
                </a:solidFill>
                <a:latin typeface="Calibri"/>
                <a:ea typeface="Calibri"/>
                <a:cs typeface="Calibri"/>
                <a:sym typeface="Calibri"/>
                <a:hlinkClick r:id="rId6">
                  <a:extLst>
                    <a:ext uri="{A12FA001-AC4F-418D-AE19-62706E023703}">
                      <ahyp:hlinkClr val="tx"/>
                    </a:ext>
                  </a:extLst>
                </a:hlinkClick>
              </a:rPr>
              <a:t>Eradicating Anti-Christian Bias</a:t>
            </a:r>
            <a:endParaRPr b="0" i="0" sz="1000" u="sng" cap="none" strike="noStrike">
              <a:solidFill>
                <a:srgbClr val="000000"/>
              </a:solidFill>
              <a:latin typeface="Calibri"/>
              <a:ea typeface="Calibri"/>
              <a:cs typeface="Calibri"/>
              <a:sym typeface="Calibri"/>
            </a:endParaRPr>
          </a:p>
          <a:p>
            <a:pPr indent="-285750" lvl="0" marL="285750" marR="0" rtl="0" algn="l">
              <a:lnSpc>
                <a:spcPct val="100000"/>
              </a:lnSpc>
              <a:spcBef>
                <a:spcPts val="0"/>
              </a:spcBef>
              <a:spcAft>
                <a:spcPts val="0"/>
              </a:spcAft>
              <a:buClr>
                <a:srgbClr val="000000"/>
              </a:buClr>
              <a:buSzPts val="1000"/>
              <a:buFont typeface="Arial"/>
              <a:buChar char="•"/>
            </a:pPr>
            <a:r>
              <a:rPr b="0" i="0" lang="en-US" sz="1000" u="sng" cap="none" strike="noStrike">
                <a:solidFill>
                  <a:srgbClr val="000000"/>
                </a:solidFill>
                <a:latin typeface="Calibri"/>
                <a:ea typeface="Calibri"/>
                <a:cs typeface="Calibri"/>
                <a:sym typeface="Calibri"/>
                <a:hlinkClick r:id="rId7">
                  <a:extLst>
                    <a:ext uri="{A12FA001-AC4F-418D-AE19-62706E023703}">
                      <ahyp:hlinkClr val="tx"/>
                    </a:ext>
                  </a:extLst>
                </a:hlinkClick>
              </a:rPr>
              <a:t>Keeping Men Out of Women’s Sports</a:t>
            </a:r>
            <a:endParaRPr b="0" i="0" sz="1000" u="sng" cap="none" strike="noStrike">
              <a:solidFill>
                <a:srgbClr val="000000"/>
              </a:solidFill>
              <a:latin typeface="Calibri"/>
              <a:ea typeface="Calibri"/>
              <a:cs typeface="Calibri"/>
              <a:sym typeface="Calibri"/>
            </a:endParaRPr>
          </a:p>
          <a:p>
            <a:pPr indent="-285750" lvl="0" marL="285750" marR="0" rtl="0" algn="l">
              <a:lnSpc>
                <a:spcPct val="100000"/>
              </a:lnSpc>
              <a:spcBef>
                <a:spcPts val="0"/>
              </a:spcBef>
              <a:spcAft>
                <a:spcPts val="0"/>
              </a:spcAft>
              <a:buClr>
                <a:srgbClr val="000000"/>
              </a:buClr>
              <a:buSzPts val="1000"/>
              <a:buFont typeface="Arial"/>
              <a:buChar char="•"/>
            </a:pPr>
            <a:r>
              <a:rPr b="0" i="0" lang="en-US" sz="1000" u="sng" cap="none" strike="noStrike">
                <a:solidFill>
                  <a:srgbClr val="000000"/>
                </a:solidFill>
                <a:latin typeface="Calibri"/>
                <a:ea typeface="Calibri"/>
                <a:cs typeface="Calibri"/>
                <a:sym typeface="Calibri"/>
                <a:hlinkClick r:id="rId8">
                  <a:extLst>
                    <a:ext uri="{A12FA001-AC4F-418D-AE19-62706E023703}">
                      <ahyp:hlinkClr val="tx"/>
                    </a:ext>
                  </a:extLst>
                </a:hlinkClick>
              </a:rPr>
              <a:t>Ending Radical Indoctrination in K-12 Schooling</a:t>
            </a:r>
            <a:endParaRPr b="0" i="0" sz="1000" u="sng" cap="none" strike="noStrike">
              <a:solidFill>
                <a:schemeClr val="dk1"/>
              </a:solidFill>
              <a:latin typeface="Calibri"/>
              <a:ea typeface="Calibri"/>
              <a:cs typeface="Calibri"/>
              <a:sym typeface="Calibri"/>
            </a:endParaRPr>
          </a:p>
          <a:p>
            <a:pPr indent="-285750" lvl="0" marL="285750" marR="0" rtl="0" algn="l">
              <a:lnSpc>
                <a:spcPct val="100000"/>
              </a:lnSpc>
              <a:spcBef>
                <a:spcPts val="0"/>
              </a:spcBef>
              <a:spcAft>
                <a:spcPts val="0"/>
              </a:spcAft>
              <a:buClr>
                <a:srgbClr val="000000"/>
              </a:buClr>
              <a:buSzPts val="1000"/>
              <a:buFont typeface="Arial"/>
              <a:buChar char="•"/>
            </a:pPr>
            <a:r>
              <a:rPr b="0" i="0" lang="en-US" sz="1000" u="sng" cap="none" strike="noStrike">
                <a:solidFill>
                  <a:srgbClr val="000000"/>
                </a:solidFill>
                <a:latin typeface="Calibri"/>
                <a:ea typeface="Calibri"/>
                <a:cs typeface="Calibri"/>
                <a:sym typeface="Calibri"/>
                <a:hlinkClick r:id="rId9">
                  <a:extLst>
                    <a:ext uri="{A12FA001-AC4F-418D-AE19-62706E023703}">
                      <ahyp:hlinkClr val="tx"/>
                    </a:ext>
                  </a:extLst>
                </a:hlinkClick>
              </a:rPr>
              <a:t>Protecting Children from Chemical and Surgical Mutilation</a:t>
            </a:r>
            <a:endParaRPr b="0" i="0" sz="1000" u="sng" cap="none" strike="noStrike">
              <a:solidFill>
                <a:srgbClr val="000000"/>
              </a:solidFill>
              <a:latin typeface="Calibri"/>
              <a:ea typeface="Calibri"/>
              <a:cs typeface="Calibri"/>
              <a:sym typeface="Calibri"/>
            </a:endParaRPr>
          </a:p>
          <a:p>
            <a:pPr indent="-285750" lvl="0" marL="285750" marR="0" rtl="0" algn="l">
              <a:lnSpc>
                <a:spcPct val="100000"/>
              </a:lnSpc>
              <a:spcBef>
                <a:spcPts val="0"/>
              </a:spcBef>
              <a:spcAft>
                <a:spcPts val="0"/>
              </a:spcAft>
              <a:buClr>
                <a:srgbClr val="000000"/>
              </a:buClr>
              <a:buSzPts val="1000"/>
              <a:buFont typeface="Arial"/>
              <a:buChar char="•"/>
            </a:pPr>
            <a:r>
              <a:rPr b="0" i="0" lang="en-US" sz="1000" u="sng" cap="none" strike="noStrike">
                <a:solidFill>
                  <a:srgbClr val="000000"/>
                </a:solidFill>
                <a:latin typeface="Calibri"/>
                <a:ea typeface="Calibri"/>
                <a:cs typeface="Calibri"/>
                <a:sym typeface="Calibri"/>
                <a:hlinkClick r:id="rId10">
                  <a:extLst>
                    <a:ext uri="{A12FA001-AC4F-418D-AE19-62706E023703}">
                      <ahyp:hlinkClr val="tx"/>
                    </a:ext>
                  </a:extLst>
                </a:hlinkClick>
              </a:rPr>
              <a:t>Restoring America's Fighting Force</a:t>
            </a:r>
            <a:endParaRPr b="0" i="0" sz="1000" u="sng" cap="none" strike="noStrike">
              <a:solidFill>
                <a:schemeClr val="dk1"/>
              </a:solidFill>
              <a:latin typeface="Calibri"/>
              <a:ea typeface="Calibri"/>
              <a:cs typeface="Calibri"/>
              <a:sym typeface="Calibri"/>
            </a:endParaRPr>
          </a:p>
          <a:p>
            <a:pPr indent="-285750" lvl="0" marL="285750" marR="0" rtl="0" algn="l">
              <a:lnSpc>
                <a:spcPct val="100000"/>
              </a:lnSpc>
              <a:spcBef>
                <a:spcPts val="0"/>
              </a:spcBef>
              <a:spcAft>
                <a:spcPts val="0"/>
              </a:spcAft>
              <a:buClr>
                <a:srgbClr val="000000"/>
              </a:buClr>
              <a:buSzPts val="1000"/>
              <a:buFont typeface="Arial"/>
              <a:buChar char="•"/>
            </a:pPr>
            <a:r>
              <a:rPr b="0" i="0" lang="en-US" sz="1000" u="sng" cap="none" strike="noStrike">
                <a:solidFill>
                  <a:srgbClr val="000000"/>
                </a:solidFill>
                <a:latin typeface="Calibri"/>
                <a:ea typeface="Calibri"/>
                <a:cs typeface="Calibri"/>
                <a:sym typeface="Calibri"/>
                <a:hlinkClick r:id="rId11">
                  <a:extLst>
                    <a:ext uri="{A12FA001-AC4F-418D-AE19-62706E023703}">
                      <ahyp:hlinkClr val="tx"/>
                    </a:ext>
                  </a:extLst>
                </a:hlinkClick>
              </a:rPr>
              <a:t>Prioritizing Military Excellence and Readiness</a:t>
            </a:r>
            <a:endParaRPr b="0" i="0" sz="1000" u="sng" cap="none" strike="noStrike">
              <a:solidFill>
                <a:srgbClr val="000000"/>
              </a:solidFill>
              <a:latin typeface="Calibri"/>
              <a:ea typeface="Calibri"/>
              <a:cs typeface="Calibri"/>
              <a:sym typeface="Calibri"/>
            </a:endParaRPr>
          </a:p>
          <a:p>
            <a:pPr indent="-285750" lvl="0" marL="285750" marR="0" rtl="0" algn="l">
              <a:lnSpc>
                <a:spcPct val="100000"/>
              </a:lnSpc>
              <a:spcBef>
                <a:spcPts val="0"/>
              </a:spcBef>
              <a:spcAft>
                <a:spcPts val="0"/>
              </a:spcAft>
              <a:buClr>
                <a:srgbClr val="000000"/>
              </a:buClr>
              <a:buSzPts val="1000"/>
              <a:buFont typeface="Arial"/>
              <a:buChar char="•"/>
            </a:pPr>
            <a:r>
              <a:rPr b="0" i="0" lang="en-US" sz="1000" u="sng" cap="none" strike="noStrike">
                <a:solidFill>
                  <a:srgbClr val="000000"/>
                </a:solidFill>
                <a:latin typeface="Calibri"/>
                <a:ea typeface="Calibri"/>
                <a:cs typeface="Calibri"/>
                <a:sym typeface="Calibri"/>
                <a:hlinkClick r:id="rId12">
                  <a:extLst>
                    <a:ext uri="{A12FA001-AC4F-418D-AE19-62706E023703}">
                      <ahyp:hlinkClr val="tx"/>
                    </a:ext>
                  </a:extLst>
                </a:hlinkClick>
              </a:rPr>
              <a:t>Defending Women from Gender Ideology Extremism and Restoring Biological Truth to the Federal Government</a:t>
            </a:r>
            <a:endParaRPr b="0" i="0" sz="1000" u="sng" cap="none" strike="noStrike">
              <a:solidFill>
                <a:schemeClr val="dk1"/>
              </a:solidFill>
              <a:latin typeface="Calibri"/>
              <a:ea typeface="Calibri"/>
              <a:cs typeface="Calibri"/>
              <a:sym typeface="Calibri"/>
            </a:endParaRPr>
          </a:p>
          <a:p>
            <a:pPr indent="-285750" lvl="0" marL="285750" marR="0" rtl="0" algn="l">
              <a:lnSpc>
                <a:spcPct val="100000"/>
              </a:lnSpc>
              <a:spcBef>
                <a:spcPts val="0"/>
              </a:spcBef>
              <a:spcAft>
                <a:spcPts val="0"/>
              </a:spcAft>
              <a:buClr>
                <a:srgbClr val="000000"/>
              </a:buClr>
              <a:buSzPts val="1000"/>
              <a:buFont typeface="Arial"/>
              <a:buChar char="•"/>
            </a:pPr>
            <a:r>
              <a:rPr b="0" i="0" lang="en-US" sz="1000" u="sng" cap="none" strike="noStrike">
                <a:solidFill>
                  <a:srgbClr val="000000"/>
                </a:solidFill>
                <a:latin typeface="Calibri"/>
                <a:ea typeface="Calibri"/>
                <a:cs typeface="Calibri"/>
                <a:sym typeface="Calibri"/>
                <a:hlinkClick r:id="rId13">
                  <a:extLst>
                    <a:ext uri="{A12FA001-AC4F-418D-AE19-62706E023703}">
                      <ahyp:hlinkClr val="tx"/>
                    </a:ext>
                  </a:extLst>
                </a:hlinkClick>
              </a:rPr>
              <a:t>Ending Radical And Wasteful Government DEI Programs And Preferencing</a:t>
            </a:r>
            <a:endParaRPr b="0" i="0" sz="1000" u="sng" cap="none" strike="noStrike">
              <a:solidFill>
                <a:srgbClr val="000000"/>
              </a:solidFill>
              <a:latin typeface="Calibri"/>
              <a:ea typeface="Calibri"/>
              <a:cs typeface="Calibri"/>
              <a:sym typeface="Calibri"/>
            </a:endParaRPr>
          </a:p>
          <a:p>
            <a:pPr indent="-285750" lvl="0" marL="285750" marR="0" rtl="0" algn="l">
              <a:lnSpc>
                <a:spcPct val="100000"/>
              </a:lnSpc>
              <a:spcBef>
                <a:spcPts val="0"/>
              </a:spcBef>
              <a:spcAft>
                <a:spcPts val="0"/>
              </a:spcAft>
              <a:buClr>
                <a:srgbClr val="000000"/>
              </a:buClr>
              <a:buSzPts val="1000"/>
              <a:buFont typeface="Arial"/>
              <a:buChar char="•"/>
            </a:pPr>
            <a:r>
              <a:rPr b="0" i="0" lang="en-US" sz="1000" u="sng" cap="none" strike="noStrike">
                <a:solidFill>
                  <a:srgbClr val="000000"/>
                </a:solidFill>
                <a:latin typeface="Calibri"/>
                <a:ea typeface="Calibri"/>
                <a:cs typeface="Calibri"/>
                <a:sym typeface="Calibri"/>
                <a:hlinkClick r:id="rId14">
                  <a:extLst>
                    <a:ext uri="{A12FA001-AC4F-418D-AE19-62706E023703}">
                      <ahyp:hlinkClr val="tx"/>
                    </a:ext>
                  </a:extLst>
                </a:hlinkClick>
              </a:rPr>
              <a:t>Ending Illegal Discrimination and Restoring Merit-Based Opportunity</a:t>
            </a:r>
            <a:endParaRPr b="0" i="0" sz="1000" u="sng" cap="none" strike="noStrike">
              <a:solidFill>
                <a:srgbClr val="000000"/>
              </a:solidFill>
              <a:latin typeface="Calibri"/>
              <a:ea typeface="Calibri"/>
              <a:cs typeface="Calibri"/>
              <a:sym typeface="Calibri"/>
            </a:endParaRPr>
          </a:p>
          <a:p>
            <a:pPr indent="-285750" lvl="0" marL="285750" marR="0" rtl="0" algn="l">
              <a:lnSpc>
                <a:spcPct val="100000"/>
              </a:lnSpc>
              <a:spcBef>
                <a:spcPts val="0"/>
              </a:spcBef>
              <a:spcAft>
                <a:spcPts val="0"/>
              </a:spcAft>
              <a:buClr>
                <a:srgbClr val="000000"/>
              </a:buClr>
              <a:buSzPts val="1000"/>
              <a:buFont typeface="Arial"/>
              <a:buChar char="•"/>
            </a:pPr>
            <a:r>
              <a:rPr b="0" i="0" lang="en-US" sz="1000" u="sng" cap="none" strike="noStrike">
                <a:solidFill>
                  <a:srgbClr val="000000"/>
                </a:solidFill>
                <a:latin typeface="Calibri"/>
                <a:ea typeface="Calibri"/>
                <a:cs typeface="Calibri"/>
                <a:sym typeface="Calibri"/>
                <a:hlinkClick r:id="rId15">
                  <a:extLst>
                    <a:ext uri="{A12FA001-AC4F-418D-AE19-62706E023703}">
                      <ahyp:hlinkClr val="tx"/>
                    </a:ext>
                  </a:extLst>
                </a:hlinkClick>
              </a:rPr>
              <a:t>Reforming the Federal Hiring Process and Restoring Merit to Government Service</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pic>
        <p:nvPicPr>
          <p:cNvPr descr="Military servicemen holding bayonets" id="262" name="Google Shape;262;p9"/>
          <p:cNvPicPr preferRelativeResize="0"/>
          <p:nvPr/>
        </p:nvPicPr>
        <p:blipFill rotWithShape="1">
          <a:blip r:embed="rId3">
            <a:alphaModFix amt="48000"/>
          </a:blip>
          <a:srcRect b="0" l="11574" r="0" t="0"/>
          <a:stretch/>
        </p:blipFill>
        <p:spPr>
          <a:xfrm>
            <a:off x="0" y="0"/>
            <a:ext cx="9720894" cy="6858002"/>
          </a:xfrm>
          <a:prstGeom prst="rect">
            <a:avLst/>
          </a:prstGeom>
          <a:noFill/>
          <a:ln>
            <a:noFill/>
          </a:ln>
        </p:spPr>
      </p:pic>
      <p:sp>
        <p:nvSpPr>
          <p:cNvPr id="263" name="Google Shape;263;p9"/>
          <p:cNvSpPr/>
          <p:nvPr/>
        </p:nvSpPr>
        <p:spPr>
          <a:xfrm>
            <a:off x="4688459" y="0"/>
            <a:ext cx="7503600" cy="6858000"/>
          </a:xfrm>
          <a:prstGeom prst="rect">
            <a:avLst/>
          </a:prstGeom>
          <a:solidFill>
            <a:srgbClr val="FFFFFF"/>
          </a:solidFill>
          <a:ln>
            <a:noFill/>
          </a:ln>
        </p:spPr>
        <p:txBody>
          <a:bodyPr anchorCtr="0" anchor="ctr"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64" name="Google Shape;264;p9"/>
          <p:cNvSpPr txBox="1"/>
          <p:nvPr/>
        </p:nvSpPr>
        <p:spPr>
          <a:xfrm>
            <a:off x="685800" y="2066339"/>
            <a:ext cx="3600900" cy="2031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Calibri"/>
                <a:ea typeface="Calibri"/>
                <a:cs typeface="Calibri"/>
                <a:sym typeface="Calibri"/>
              </a:rPr>
              <a:t>LGBTQ+ Veteran Communities</a:t>
            </a:r>
            <a:endParaRPr b="0" i="0" sz="4400" u="none" cap="none" strike="noStrike">
              <a:solidFill>
                <a:schemeClr val="dk1"/>
              </a:solidFill>
              <a:latin typeface="Calibri"/>
              <a:ea typeface="Calibri"/>
              <a:cs typeface="Calibri"/>
              <a:sym typeface="Calibri"/>
            </a:endParaRPr>
          </a:p>
        </p:txBody>
      </p:sp>
      <p:pic>
        <p:nvPicPr>
          <p:cNvPr descr="A logo with a red and blue eagle and a star&#10;&#10;Description automatically generated" id="265" name="Google Shape;265;p9"/>
          <p:cNvPicPr preferRelativeResize="0"/>
          <p:nvPr/>
        </p:nvPicPr>
        <p:blipFill rotWithShape="1">
          <a:blip r:embed="rId4">
            <a:alphaModFix/>
          </a:blip>
          <a:srcRect b="0" l="0" r="0" t="0"/>
          <a:stretch/>
        </p:blipFill>
        <p:spPr>
          <a:xfrm>
            <a:off x="563474" y="385503"/>
            <a:ext cx="947308" cy="947308"/>
          </a:xfrm>
          <a:prstGeom prst="rect">
            <a:avLst/>
          </a:prstGeom>
          <a:noFill/>
          <a:ln>
            <a:noFill/>
          </a:ln>
        </p:spPr>
      </p:pic>
      <p:sp>
        <p:nvSpPr>
          <p:cNvPr id="266" name="Google Shape;266;p9"/>
          <p:cNvSpPr txBox="1"/>
          <p:nvPr/>
        </p:nvSpPr>
        <p:spPr>
          <a:xfrm>
            <a:off x="5022587" y="309303"/>
            <a:ext cx="6606000" cy="775800"/>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000000"/>
              </a:buClr>
              <a:buSzPts val="2800"/>
              <a:buFont typeface="Arial"/>
              <a:buNone/>
            </a:pPr>
            <a:r>
              <a:rPr b="0" i="0" lang="en-US" sz="2800" u="none" cap="none" strike="noStrike">
                <a:solidFill>
                  <a:srgbClr val="C00000"/>
                </a:solidFill>
                <a:latin typeface="Calibri"/>
                <a:ea typeface="Calibri"/>
                <a:cs typeface="Calibri"/>
                <a:sym typeface="Calibri"/>
              </a:rPr>
              <a:t>The known lesbian, gay, &amp; bisexual community includes 1.5M+ veterans</a:t>
            </a:r>
            <a:endParaRPr b="0" i="0" sz="2800" u="none" cap="none" strike="noStrike">
              <a:solidFill>
                <a:srgbClr val="C00000"/>
              </a:solidFill>
              <a:latin typeface="Calibri"/>
              <a:ea typeface="Calibri"/>
              <a:cs typeface="Calibri"/>
              <a:sym typeface="Calibri"/>
            </a:endParaRPr>
          </a:p>
        </p:txBody>
      </p:sp>
      <p:sp>
        <p:nvSpPr>
          <p:cNvPr id="267" name="Google Shape;267;p9"/>
          <p:cNvSpPr txBox="1"/>
          <p:nvPr/>
        </p:nvSpPr>
        <p:spPr>
          <a:xfrm>
            <a:off x="4923034" y="1130700"/>
            <a:ext cx="6748800" cy="1231500"/>
          </a:xfrm>
          <a:prstGeom prst="rect">
            <a:avLst/>
          </a:prstGeom>
          <a:noFill/>
          <a:ln>
            <a:noFill/>
          </a:ln>
        </p:spPr>
        <p:txBody>
          <a:bodyPr anchorCtr="0" anchor="t" bIns="0" lIns="0" spcFirstLastPara="1" rIns="0" wrap="square" tIns="0">
            <a:spAutoFit/>
          </a:bodyPr>
          <a:lstStyle/>
          <a:p>
            <a:pPr indent="-304800" lvl="0" marL="4572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For reference, 9.3% of Americans openly identify as LGBTQ+ (</a:t>
            </a:r>
            <a:r>
              <a:rPr b="0" i="0" lang="en-US" sz="2000" u="sng" cap="none" strike="noStrike">
                <a:solidFill>
                  <a:schemeClr val="hlink"/>
                </a:solidFill>
                <a:latin typeface="Calibri"/>
                <a:ea typeface="Calibri"/>
                <a:cs typeface="Calibri"/>
                <a:sym typeface="Calibri"/>
                <a:hlinkClick r:id="rId5"/>
              </a:rPr>
              <a:t>Gallup 2025</a:t>
            </a:r>
            <a:r>
              <a:rPr b="0" i="0" lang="en-US" sz="2000" u="none" cap="none" strike="noStrike">
                <a:solidFill>
                  <a:schemeClr val="dk1"/>
                </a:solidFill>
                <a:latin typeface="Calibri"/>
                <a:ea typeface="Calibri"/>
                <a:cs typeface="Calibri"/>
                <a:sym typeface="Calibri"/>
              </a:rPr>
              <a:t>). </a:t>
            </a:r>
            <a:endParaRPr b="0" i="0" sz="2000" u="none" cap="none" strike="noStrike">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With each generation, LGBTQ+ identity has more than doubled from 1.8% of Silent Generation to 23.1% of Gen Z.</a:t>
            </a:r>
            <a:endParaRPr b="0" i="0" sz="1400" u="none" cap="none" strike="noStrike">
              <a:solidFill>
                <a:srgbClr val="000000"/>
              </a:solidFill>
              <a:latin typeface="Arial"/>
              <a:ea typeface="Arial"/>
              <a:cs typeface="Arial"/>
              <a:sym typeface="Arial"/>
            </a:endParaRPr>
          </a:p>
        </p:txBody>
      </p:sp>
      <p:sp>
        <p:nvSpPr>
          <p:cNvPr id="268" name="Google Shape;268;p9"/>
          <p:cNvSpPr txBox="1"/>
          <p:nvPr/>
        </p:nvSpPr>
        <p:spPr>
          <a:xfrm>
            <a:off x="5005897" y="2492386"/>
            <a:ext cx="6549900" cy="775800"/>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000000"/>
              </a:buClr>
              <a:buSzPts val="2800"/>
              <a:buFont typeface="Arial"/>
              <a:buNone/>
            </a:pPr>
            <a:r>
              <a:rPr b="0" i="0" lang="en-US" sz="2800" u="none" cap="none" strike="noStrike">
                <a:solidFill>
                  <a:srgbClr val="C00000"/>
                </a:solidFill>
                <a:latin typeface="Calibri"/>
                <a:ea typeface="Calibri"/>
                <a:cs typeface="Calibri"/>
                <a:sym typeface="Calibri"/>
              </a:rPr>
              <a:t>The known transgender community includes 163,000+ veterans</a:t>
            </a:r>
            <a:endParaRPr b="0" i="0" sz="2800" u="none" cap="none" strike="noStrike">
              <a:solidFill>
                <a:srgbClr val="C00000"/>
              </a:solidFill>
              <a:latin typeface="Calibri"/>
              <a:ea typeface="Calibri"/>
              <a:cs typeface="Calibri"/>
              <a:sym typeface="Calibri"/>
            </a:endParaRPr>
          </a:p>
        </p:txBody>
      </p:sp>
      <p:sp>
        <p:nvSpPr>
          <p:cNvPr id="269" name="Google Shape;269;p9"/>
          <p:cNvSpPr txBox="1"/>
          <p:nvPr/>
        </p:nvSpPr>
        <p:spPr>
          <a:xfrm>
            <a:off x="5022587" y="3332340"/>
            <a:ext cx="6549900" cy="3150300"/>
          </a:xfrm>
          <a:prstGeom prst="rect">
            <a:avLst/>
          </a:prstGeom>
          <a:noFill/>
          <a:ln>
            <a:noFill/>
          </a:ln>
        </p:spPr>
        <p:txBody>
          <a:bodyPr anchorCtr="0" anchor="t" bIns="0" lIns="0" spcFirstLastPara="1" rIns="0" wrap="square" tIns="0">
            <a:spAutoFit/>
          </a:bodyPr>
          <a:lstStyle/>
          <a:p>
            <a:pPr indent="-304800" lvl="0" marL="4572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Transgender people serve at twice the rate as the general population.</a:t>
            </a:r>
            <a:endParaRPr b="0" i="0" sz="1400" u="none" cap="none" strike="noStrike">
              <a:solidFill>
                <a:srgbClr val="000000"/>
              </a:solidFill>
              <a:latin typeface="Arial"/>
              <a:ea typeface="Arial"/>
              <a:cs typeface="Arial"/>
              <a:sym typeface="Arial"/>
            </a:endParaRPr>
          </a:p>
          <a:p>
            <a:pPr indent="-304800" lvl="0" marL="4572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Nearly one in five transgender people are active military service members or veterans.</a:t>
            </a:r>
            <a:endParaRPr b="0" i="0" sz="2000" u="none" cap="none" strike="noStrike">
              <a:solidFill>
                <a:srgbClr val="C00000"/>
              </a:solidFill>
              <a:latin typeface="Calibri"/>
              <a:ea typeface="Calibri"/>
              <a:cs typeface="Calibri"/>
              <a:sym typeface="Calibri"/>
            </a:endParaRPr>
          </a:p>
          <a:p>
            <a:pPr indent="0" lvl="0" marL="152400" marR="0" rtl="0" algn="l">
              <a:lnSpc>
                <a:spcPct val="100000"/>
              </a:lnSpc>
              <a:spcBef>
                <a:spcPts val="1000"/>
              </a:spcBef>
              <a:spcAft>
                <a:spcPts val="0"/>
              </a:spcAft>
              <a:buClr>
                <a:srgbClr val="000000"/>
              </a:buClr>
              <a:buSzPts val="2000"/>
              <a:buFont typeface="Arial"/>
              <a:buNone/>
            </a:pPr>
            <a:r>
              <a:rPr b="0" i="0" lang="en-US" sz="1800" u="none" cap="none" strike="noStrike">
                <a:solidFill>
                  <a:srgbClr val="C00000"/>
                </a:solidFill>
                <a:latin typeface="Calibri"/>
                <a:ea typeface="Calibri"/>
                <a:cs typeface="Calibri"/>
                <a:sym typeface="Calibri"/>
              </a:rPr>
              <a:t>We do not know the data related to the intersections of gender, sexuality, or race/ethnicity. </a:t>
            </a:r>
            <a:endParaRPr b="0" i="0" sz="1800" u="none" cap="none" strike="noStrike">
              <a:solidFill>
                <a:srgbClr val="C00000"/>
              </a:solidFill>
              <a:latin typeface="Calibri"/>
              <a:ea typeface="Calibri"/>
              <a:cs typeface="Calibri"/>
              <a:sym typeface="Calibri"/>
            </a:endParaRPr>
          </a:p>
          <a:p>
            <a:pPr indent="0" lvl="0" marL="152400" marR="0" rtl="0" algn="l">
              <a:lnSpc>
                <a:spcPct val="100000"/>
              </a:lnSpc>
              <a:spcBef>
                <a:spcPts val="1000"/>
              </a:spcBef>
              <a:spcAft>
                <a:spcPts val="0"/>
              </a:spcAft>
              <a:buClr>
                <a:srgbClr val="000000"/>
              </a:buClr>
              <a:buSzPts val="2000"/>
              <a:buFont typeface="Arial"/>
              <a:buNone/>
            </a:pPr>
            <a:r>
              <a:rPr b="0" i="0" lang="en-US" sz="1800" u="none" cap="none" strike="noStrike">
                <a:solidFill>
                  <a:srgbClr val="C00000"/>
                </a:solidFill>
                <a:latin typeface="Calibri"/>
                <a:ea typeface="Calibri"/>
                <a:cs typeface="Calibri"/>
                <a:sym typeface="Calibri"/>
              </a:rPr>
              <a:t>Much of this data comes from 2014 RAND research and are thought to be significantly underestimated as it doesn’t reflect the Reserves or National Guard, and it was collected just after the repeal of DADT. Openly transgender service was also still banned during this time. </a:t>
            </a:r>
            <a:endParaRPr b="0" i="0" sz="1800" u="none" cap="none" strike="noStrike">
              <a:solidFill>
                <a:srgbClr val="C00000"/>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